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1" r:id="rId3"/>
    <p:sldId id="317" r:id="rId4"/>
    <p:sldId id="333" r:id="rId5"/>
    <p:sldId id="316" r:id="rId6"/>
    <p:sldId id="318" r:id="rId7"/>
    <p:sldId id="312" r:id="rId8"/>
    <p:sldId id="325" r:id="rId9"/>
    <p:sldId id="337" r:id="rId10"/>
    <p:sldId id="336" r:id="rId11"/>
    <p:sldId id="338" r:id="rId12"/>
    <p:sldId id="342" r:id="rId13"/>
    <p:sldId id="343" r:id="rId14"/>
    <p:sldId id="344" r:id="rId15"/>
    <p:sldId id="288" r:id="rId16"/>
    <p:sldId id="340" r:id="rId17"/>
    <p:sldId id="341" r:id="rId18"/>
    <p:sldId id="356" r:id="rId19"/>
    <p:sldId id="357" r:id="rId20"/>
    <p:sldId id="358" r:id="rId21"/>
    <p:sldId id="345" r:id="rId22"/>
    <p:sldId id="346" r:id="rId23"/>
    <p:sldId id="362" r:id="rId24"/>
    <p:sldId id="347" r:id="rId25"/>
    <p:sldId id="348" r:id="rId26"/>
    <p:sldId id="349" r:id="rId27"/>
    <p:sldId id="335" r:id="rId28"/>
    <p:sldId id="351" r:id="rId29"/>
    <p:sldId id="363" r:id="rId30"/>
    <p:sldId id="364" r:id="rId31"/>
    <p:sldId id="352" r:id="rId32"/>
    <p:sldId id="301" r:id="rId33"/>
    <p:sldId id="334" r:id="rId34"/>
    <p:sldId id="353" r:id="rId35"/>
    <p:sldId id="365" r:id="rId36"/>
    <p:sldId id="366" r:id="rId37"/>
    <p:sldId id="368" r:id="rId38"/>
    <p:sldId id="367" r:id="rId39"/>
    <p:sldId id="320" r:id="rId40"/>
  </p:sldIdLst>
  <p:sldSz cx="12192000" cy="6858000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CA4"/>
    <a:srgbClr val="092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8DE6-55E3-4452-BB68-3F3E28382DC7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CD46-457A-474B-8E02-CCE88C84D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1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9A25-1430-466D-9AF7-ED6347060F8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C912F-6E55-4652-A521-A668A3C60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AF40E-6BEC-4CEA-A863-2569C94A93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61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AF40E-6BEC-4CEA-A863-2569C94A93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04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AF40E-6BEC-4CEA-A863-2569C94A93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36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AF40E-6BEC-4CEA-A863-2569C94A93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3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36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670" y="3884394"/>
            <a:ext cx="10206665" cy="6862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3000"/>
              </a:lnSpc>
              <a:defRPr sz="3200" b="1" baseline="0">
                <a:solidFill>
                  <a:srgbClr val="3E6CA4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0220" y="4834037"/>
            <a:ext cx="6171563" cy="12621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5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2286" y="274638"/>
            <a:ext cx="7200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6CA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912284" y="1614402"/>
            <a:ext cx="8128000" cy="3962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714205" y="6293707"/>
            <a:ext cx="47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D891295-3DEF-4A5F-B878-6C35963B3EBE}" type="slidenum">
              <a:rPr lang="ru-RU" sz="1600" smtClean="0">
                <a:solidFill>
                  <a:srgbClr val="3E6CA4"/>
                </a:solidFill>
                <a:latin typeface="+mn-lt"/>
              </a:rPr>
              <a:pPr algn="ctr"/>
              <a:t>‹#›</a:t>
            </a:fld>
            <a:endParaRPr lang="ru-RU" sz="1000" dirty="0">
              <a:solidFill>
                <a:srgbClr val="3E6CA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6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2316" y="365125"/>
            <a:ext cx="981686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44127" y="6492875"/>
            <a:ext cx="214078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5EF8D1C-CB37-4F20-BAF0-C6B0FB1804E2}" type="datetimeFigureOut">
              <a:rPr lang="de-DE" smtClean="0"/>
              <a:pPr/>
              <a:t>05.10.2023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42117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1411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8BC6A07B-86A0-45C3-A234-9C79BB63D41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35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RSU_Present p_1 top pic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02" y="3"/>
            <a:ext cx="84963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6" descr="RSU_Present bottom pic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75438"/>
            <a:ext cx="12192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38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670" y="3591467"/>
            <a:ext cx="10206665" cy="20850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92793"/>
                </a:solidFill>
              </a:rPr>
              <a:t>ВСЕРОССИЙСКИЙ СЕМИНАР СПОРТИВНЫХ СУДЕЙ</a:t>
            </a:r>
            <a:br>
              <a:rPr lang="ru-RU" sz="2400" dirty="0">
                <a:solidFill>
                  <a:srgbClr val="092793"/>
                </a:solidFill>
              </a:rPr>
            </a:br>
            <a:r>
              <a:rPr lang="ru-RU" sz="2400" dirty="0">
                <a:solidFill>
                  <a:srgbClr val="092793"/>
                </a:solidFill>
              </a:rPr>
              <a:t>ПО КОНЬКОБЕЖНОМУ </a:t>
            </a:r>
            <a:r>
              <a:rPr lang="ru-RU" sz="2400" dirty="0" smtClean="0">
                <a:solidFill>
                  <a:srgbClr val="092793"/>
                </a:solidFill>
              </a:rPr>
              <a:t>СПОРТУ </a:t>
            </a:r>
            <a:r>
              <a:rPr lang="ru-RU" sz="2400" dirty="0">
                <a:solidFill>
                  <a:srgbClr val="092793"/>
                </a:solidFill>
              </a:rPr>
              <a:t>(ШОРТ-ТРЕК</a:t>
            </a:r>
            <a:r>
              <a:rPr lang="ru-RU" sz="2400" dirty="0" smtClean="0">
                <a:solidFill>
                  <a:srgbClr val="092793"/>
                </a:solidFill>
              </a:rPr>
              <a:t>) </a:t>
            </a:r>
            <a:br>
              <a:rPr lang="ru-RU" sz="2400" dirty="0" smtClean="0">
                <a:solidFill>
                  <a:srgbClr val="092793"/>
                </a:solidFill>
              </a:rPr>
            </a:br>
            <a:r>
              <a:rPr lang="ru-RU" sz="2400" dirty="0">
                <a:solidFill>
                  <a:srgbClr val="092793"/>
                </a:solidFill>
              </a:rPr>
              <a:t/>
            </a:r>
            <a:br>
              <a:rPr lang="ru-RU" sz="2400" dirty="0">
                <a:solidFill>
                  <a:srgbClr val="092793"/>
                </a:solidFill>
              </a:rPr>
            </a:br>
            <a:r>
              <a:rPr lang="ru-RU" sz="2400" dirty="0" smtClean="0">
                <a:solidFill>
                  <a:srgbClr val="092793"/>
                </a:solidFill>
              </a:rPr>
              <a:t>ПРАВИЛА ПО ШОРТ-ТРЕКУ </a:t>
            </a:r>
            <a:br>
              <a:rPr lang="ru-RU" sz="2400" dirty="0" smtClean="0">
                <a:solidFill>
                  <a:srgbClr val="092793"/>
                </a:solidFill>
              </a:rPr>
            </a:br>
            <a:r>
              <a:rPr lang="ru-RU" sz="2400" dirty="0" smtClean="0">
                <a:solidFill>
                  <a:srgbClr val="092793"/>
                </a:solidFill>
              </a:rPr>
              <a:t>в работе главного секретаря</a:t>
            </a:r>
            <a:endParaRPr lang="ru-RU" sz="2400" dirty="0">
              <a:solidFill>
                <a:srgbClr val="092793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92670" y="5676552"/>
            <a:ext cx="9834113" cy="10951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 eaLnBrk="1" fontAlgn="base" hangingPunct="1">
              <a:lnSpc>
                <a:spcPts val="216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92793"/>
                </a:solidFill>
              </a:rPr>
              <a:t>Московская область, г. Коломна, МБУ «Конькобежный центр «Коломна»</a:t>
            </a:r>
          </a:p>
          <a:p>
            <a:r>
              <a:rPr lang="ru-RU" sz="1800" dirty="0">
                <a:solidFill>
                  <a:srgbClr val="092793"/>
                </a:solidFill>
              </a:rPr>
              <a:t>15 – 17 сентября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6265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Допуск к соревнованиям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12283" y="1536765"/>
            <a:ext cx="10095024" cy="3785734"/>
          </a:xfrm>
        </p:spPr>
        <p:txBody>
          <a:bodyPr/>
          <a:lstStyle/>
          <a:p>
            <a:r>
              <a:rPr lang="ru-RU" sz="2800" dirty="0" smtClean="0">
                <a:solidFill>
                  <a:srgbClr val="3E6CA4"/>
                </a:solidFill>
              </a:rPr>
              <a:t>Мужчины и женщины   20 лет и старше</a:t>
            </a:r>
          </a:p>
          <a:p>
            <a:r>
              <a:rPr lang="ru-RU" sz="2800" dirty="0" smtClean="0">
                <a:solidFill>
                  <a:srgbClr val="3E6CA4"/>
                </a:solidFill>
              </a:rPr>
              <a:t>Юниоры и юниорки  18-19 лет</a:t>
            </a:r>
          </a:p>
          <a:p>
            <a:r>
              <a:rPr lang="ru-RU" sz="2800" dirty="0" smtClean="0">
                <a:solidFill>
                  <a:srgbClr val="3E6CA4"/>
                </a:solidFill>
              </a:rPr>
              <a:t>Юноши и девушки 16-17 лет</a:t>
            </a:r>
          </a:p>
          <a:p>
            <a:r>
              <a:rPr lang="ru-RU" sz="2800" dirty="0" smtClean="0">
                <a:solidFill>
                  <a:srgbClr val="3E6CA4"/>
                </a:solidFill>
              </a:rPr>
              <a:t>Юноши и девушки 14-15 лет</a:t>
            </a:r>
          </a:p>
          <a:p>
            <a:r>
              <a:rPr lang="ru-RU" sz="2800" dirty="0" smtClean="0">
                <a:solidFill>
                  <a:srgbClr val="3E6CA4"/>
                </a:solidFill>
              </a:rPr>
              <a:t>Юноши и девушки 12-13 лет</a:t>
            </a:r>
          </a:p>
          <a:p>
            <a:r>
              <a:rPr lang="ru-RU" sz="2800" dirty="0" smtClean="0">
                <a:solidFill>
                  <a:srgbClr val="3E6CA4"/>
                </a:solidFill>
              </a:rPr>
              <a:t>Юноши и девушки 9-11 лет</a:t>
            </a:r>
            <a:endParaRPr lang="ru-RU" sz="2800" dirty="0">
              <a:solidFill>
                <a:srgbClr val="3E6CA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2166" y="4634921"/>
            <a:ext cx="99951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0215" algn="l"/>
              </a:tabLst>
            </a:pPr>
            <a:r>
              <a:rPr lang="ru-RU" sz="2000" spc="-5" dirty="0">
                <a:solidFill>
                  <a:srgbClr val="3E6CA4"/>
                </a:solidFill>
                <a:latin typeface="+mj-lt"/>
                <a:ea typeface="Arial" panose="020B0604020202020204" pitchFamily="34" charset="0"/>
              </a:rPr>
              <a:t>Для участия в </a:t>
            </a:r>
            <a:r>
              <a:rPr lang="ru-RU" sz="2000" spc="-5" dirty="0" smtClean="0">
                <a:solidFill>
                  <a:srgbClr val="3E6CA4"/>
                </a:solidFill>
                <a:latin typeface="+mj-lt"/>
                <a:ea typeface="Arial" panose="020B0604020202020204" pitchFamily="34" charset="0"/>
              </a:rPr>
              <a:t>соревнованиях </a:t>
            </a:r>
            <a:r>
              <a:rPr lang="ru-RU" sz="2000" spc="-5" dirty="0">
                <a:solidFill>
                  <a:srgbClr val="3E6CA4"/>
                </a:solidFill>
                <a:latin typeface="+mj-lt"/>
                <a:ea typeface="Arial" panose="020B0604020202020204" pitchFamily="34" charset="0"/>
              </a:rPr>
              <a:t>спортсмен должен достичь установленного возраста в сезон (с 1 июля по 30 июня) проведения спортивных соревнований</a:t>
            </a:r>
            <a:r>
              <a:rPr lang="ru-RU" sz="2000" spc="-5" dirty="0" smtClean="0">
                <a:solidFill>
                  <a:srgbClr val="3E6CA4"/>
                </a:solidFill>
                <a:latin typeface="+mj-lt"/>
                <a:ea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  <a:tabLst>
                <a:tab pos="450215" algn="l"/>
              </a:tabLst>
            </a:pPr>
            <a:r>
              <a:rPr lang="ru-RU" sz="2000" dirty="0">
                <a:solidFill>
                  <a:srgbClr val="3E6CA4"/>
                </a:solidFill>
                <a:latin typeface="+mj-lt"/>
              </a:rPr>
              <a:t>К участию в соревнованиях </a:t>
            </a:r>
            <a:r>
              <a:rPr lang="ru-RU" sz="2000" dirty="0" smtClean="0">
                <a:solidFill>
                  <a:srgbClr val="3E6CA4"/>
                </a:solidFill>
                <a:latin typeface="+mj-lt"/>
              </a:rPr>
              <a:t>каждой возрастной </a:t>
            </a:r>
            <a:r>
              <a:rPr lang="ru-RU" sz="2000" dirty="0">
                <a:solidFill>
                  <a:srgbClr val="3E6CA4"/>
                </a:solidFill>
                <a:latin typeface="+mj-lt"/>
              </a:rPr>
              <a:t>группы </a:t>
            </a:r>
            <a:r>
              <a:rPr lang="ru-RU" sz="2000" b="1" dirty="0" smtClean="0">
                <a:solidFill>
                  <a:srgbClr val="3E6CA4"/>
                </a:solidFill>
                <a:latin typeface="+mj-lt"/>
              </a:rPr>
              <a:t>могут</a:t>
            </a:r>
            <a:r>
              <a:rPr lang="ru-RU" sz="2000" dirty="0" smtClean="0">
                <a:solidFill>
                  <a:srgbClr val="3E6CA4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3E6CA4"/>
                </a:solidFill>
                <a:latin typeface="+mj-lt"/>
              </a:rPr>
              <a:t>быть допущены </a:t>
            </a:r>
            <a:r>
              <a:rPr lang="ru-RU" sz="2000" dirty="0" smtClean="0">
                <a:solidFill>
                  <a:srgbClr val="3E6CA4"/>
                </a:solidFill>
                <a:latin typeface="+mj-lt"/>
              </a:rPr>
              <a:t>спортсмены следующей возрастной группы, </a:t>
            </a:r>
            <a:r>
              <a:rPr lang="ru-RU" sz="2000" dirty="0">
                <a:solidFill>
                  <a:srgbClr val="3E6CA4"/>
                </a:solidFill>
                <a:latin typeface="+mj-lt"/>
              </a:rPr>
              <a:t>при условии соблюдения требований к допуску участников соревнований, установленных </a:t>
            </a:r>
            <a:r>
              <a:rPr lang="ru-RU" sz="2000" dirty="0" smtClean="0">
                <a:solidFill>
                  <a:srgbClr val="3E6CA4"/>
                </a:solidFill>
                <a:latin typeface="+mj-lt"/>
              </a:rPr>
              <a:t>Положением </a:t>
            </a:r>
            <a:r>
              <a:rPr lang="ru-RU" sz="2000" dirty="0">
                <a:solidFill>
                  <a:srgbClr val="3E6CA4"/>
                </a:solidFill>
                <a:latin typeface="+mj-lt"/>
              </a:rPr>
              <a:t>о </a:t>
            </a:r>
            <a:r>
              <a:rPr lang="ru-RU" sz="2000" dirty="0" smtClean="0">
                <a:solidFill>
                  <a:srgbClr val="3E6CA4"/>
                </a:solidFill>
                <a:latin typeface="+mj-lt"/>
              </a:rPr>
              <a:t>соревнованиях.</a:t>
            </a:r>
            <a:endParaRPr lang="ru-RU" sz="2000" spc="-5" dirty="0">
              <a:solidFill>
                <a:srgbClr val="3E6CA4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89589" y="1268084"/>
            <a:ext cx="10095023" cy="5322498"/>
          </a:xfrm>
        </p:spPr>
        <p:txBody>
          <a:bodyPr/>
          <a:lstStyle/>
          <a:p>
            <a:r>
              <a:rPr lang="ru-RU" dirty="0">
                <a:solidFill>
                  <a:srgbClr val="3E6CA4"/>
                </a:solidFill>
              </a:rPr>
              <a:t>Спортсмен, представляющий два субъекта РФ (параллельный зачет), должен быть включен в Заявки каждого субъекта РФ. </a:t>
            </a:r>
          </a:p>
          <a:p>
            <a:pPr lvl="0" algn="just"/>
            <a:r>
              <a:rPr lang="ru-RU" dirty="0" smtClean="0">
                <a:solidFill>
                  <a:srgbClr val="3E6CA4"/>
                </a:solidFill>
              </a:rPr>
              <a:t>Если </a:t>
            </a:r>
            <a:r>
              <a:rPr lang="ru-RU" dirty="0">
                <a:solidFill>
                  <a:srgbClr val="3E6CA4"/>
                </a:solidFill>
              </a:rPr>
              <a:t>спортсмен не может стартовать на заявленной дистанции соревнований из-за болезни после того, как имена участников соревнований были официально предоставлены главному секретарю соревнований, он должен предоставить форму о снятии с соответствующей дистанции. Этого спортсмена может заменить другой спортсмен, включенный в заявку, если это не противоречит допуску к соревнованиям, и первый квалификационный круг в этой дисциплине не проведен.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4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12283" y="1614401"/>
            <a:ext cx="10095023" cy="4631123"/>
          </a:xfrm>
        </p:spPr>
        <p:txBody>
          <a:bodyPr/>
          <a:lstStyle/>
          <a:p>
            <a:pPr lvl="0" algn="just"/>
            <a:r>
              <a:rPr lang="ru-RU" dirty="0">
                <a:solidFill>
                  <a:srgbClr val="3E6CA4"/>
                </a:solidFill>
              </a:rPr>
              <a:t>Спортсмен, снявшийся с какой –либо программы соревнований, может быть вновь заявлен в другие дисциплины при одновременном соблюдении условий: имеется допуск главного врача соревнований, в дисциплине не проведен первый квалификационный круг, замененный и заменяющий спортсмены не заявлены в одной дисциплине.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3E6CA4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3E6CA4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E6CA4"/>
                </a:solidFill>
              </a:rPr>
              <a:t>Форма о снятии – если снялся по болезни с одной из дистанций, то снова заявиться только по справке от главного врача соревнований.</a:t>
            </a:r>
          </a:p>
          <a:p>
            <a:pPr marL="0" indent="0">
              <a:buNone/>
            </a:pPr>
            <a:endParaRPr lang="ru-RU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12286" y="1096816"/>
            <a:ext cx="10095023" cy="492442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3E6CA4"/>
                </a:solidFill>
              </a:rPr>
              <a:t>Заявки на эстафетные команды подаются главному секретарю соревнований на комиссии по допуску с указанием Ф.И. спортсменов, в </a:t>
            </a:r>
            <a:r>
              <a:rPr lang="ru-RU" dirty="0" err="1">
                <a:solidFill>
                  <a:srgbClr val="3E6CA4"/>
                </a:solidFill>
              </a:rPr>
              <a:t>т.ч</a:t>
            </a:r>
            <a:r>
              <a:rPr lang="ru-RU" dirty="0">
                <a:solidFill>
                  <a:srgbClr val="3E6CA4"/>
                </a:solidFill>
              </a:rPr>
              <a:t>. запасных. </a:t>
            </a:r>
            <a:r>
              <a:rPr lang="ru-RU" strike="sngStrike" dirty="0">
                <a:solidFill>
                  <a:srgbClr val="3E6CA4"/>
                </a:solidFill>
              </a:rPr>
              <a:t> </a:t>
            </a:r>
            <a:endParaRPr lang="ru-RU" dirty="0">
              <a:solidFill>
                <a:srgbClr val="3E6CA4"/>
              </a:solidFill>
            </a:endParaRPr>
          </a:p>
          <a:p>
            <a:pPr lvl="0"/>
            <a:r>
              <a:rPr lang="ru-RU" dirty="0">
                <a:solidFill>
                  <a:srgbClr val="3E6CA4"/>
                </a:solidFill>
              </a:rPr>
              <a:t>В заявку эстафетной команды включается следующее количество спортсменов: </a:t>
            </a:r>
          </a:p>
          <a:p>
            <a:r>
              <a:rPr lang="ru-RU" dirty="0">
                <a:solidFill>
                  <a:srgbClr val="3E6CA4"/>
                </a:solidFill>
              </a:rPr>
              <a:t>- не менее 3 (трех), не более 4 (четырех) в дисциплине эстафета 2000 м;</a:t>
            </a:r>
          </a:p>
          <a:p>
            <a:r>
              <a:rPr lang="ru-RU" dirty="0">
                <a:solidFill>
                  <a:srgbClr val="3E6CA4"/>
                </a:solidFill>
              </a:rPr>
              <a:t>- не менее 4 (четырех), не более 5 (пяти) в дисциплинах эстафета 3000 м и эстафета 5000 м;</a:t>
            </a:r>
          </a:p>
          <a:p>
            <a:r>
              <a:rPr lang="ru-RU" dirty="0">
                <a:solidFill>
                  <a:srgbClr val="3E6CA4"/>
                </a:solidFill>
              </a:rPr>
              <a:t>- не менее 4 (четырех), не более 6 (шести) в дисциплинах эстафета смешанная 3000 м;</a:t>
            </a:r>
          </a:p>
          <a:p>
            <a:r>
              <a:rPr lang="ru-RU" dirty="0">
                <a:solidFill>
                  <a:srgbClr val="3E6CA4"/>
                </a:solidFill>
              </a:rPr>
              <a:t>- не менее 4 (четырех), не более 8 (восьми) в дисциплинах эстафета смешанная 2000 м;</a:t>
            </a:r>
          </a:p>
          <a:p>
            <a:pPr marL="0" indent="0">
              <a:buNone/>
            </a:pPr>
            <a:endParaRPr lang="ru-RU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12286" y="1417638"/>
            <a:ext cx="10095023" cy="4924422"/>
          </a:xfrm>
        </p:spPr>
        <p:txBody>
          <a:bodyPr/>
          <a:lstStyle/>
          <a:p>
            <a:pPr lvl="0" algn="just"/>
            <a:r>
              <a:rPr lang="ru-RU" dirty="0" smtClean="0">
                <a:solidFill>
                  <a:srgbClr val="3E6CA4"/>
                </a:solidFill>
              </a:rPr>
              <a:t>Все </a:t>
            </a:r>
            <a:r>
              <a:rPr lang="ru-RU" dirty="0">
                <a:solidFill>
                  <a:srgbClr val="3E6CA4"/>
                </a:solidFill>
              </a:rPr>
              <a:t>спортсмены одной эстафетной команды должны быть закреплены за одним и тем же субъектом РФ. В определенных соревнованиях команды могут состоять из спортсменов, закрепленных за разными субъектами РФ, если это прописано в Положении (Регламенте) соревнований. </a:t>
            </a:r>
            <a:endParaRPr lang="ru-RU" dirty="0" smtClean="0">
              <a:solidFill>
                <a:srgbClr val="3E6CA4"/>
              </a:solidFill>
            </a:endParaRPr>
          </a:p>
          <a:p>
            <a:pPr marL="0" lvl="0" indent="0" algn="just">
              <a:buNone/>
            </a:pPr>
            <a:endParaRPr lang="ru-RU" dirty="0">
              <a:solidFill>
                <a:srgbClr val="3E6CA4"/>
              </a:solidFill>
            </a:endParaRPr>
          </a:p>
          <a:p>
            <a:pPr lvl="0" algn="just"/>
            <a:r>
              <a:rPr lang="ru-RU" dirty="0">
                <a:solidFill>
                  <a:srgbClr val="3E6CA4"/>
                </a:solidFill>
              </a:rPr>
              <a:t>Спортсмен, представляющий два субъекта РФ (параллельный зачет), в одном соревновании имеет право участвовать в командных дисциплинах за разные субъекты РФ, но в одной дисциплине может быть включен в заявку только одного из субъектов РФ. </a:t>
            </a:r>
          </a:p>
          <a:p>
            <a:pPr marL="0" indent="0">
              <a:buNone/>
            </a:pPr>
            <a:endParaRPr lang="ru-RU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6" y="274638"/>
            <a:ext cx="6601322" cy="1143000"/>
          </a:xfrm>
        </p:spPr>
        <p:txBody>
          <a:bodyPr/>
          <a:lstStyle/>
          <a:p>
            <a:r>
              <a:rPr lang="ru-RU" dirty="0" smtClean="0"/>
              <a:t>Технические правила проведения соревнований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4648" y="846138"/>
            <a:ext cx="10371065" cy="76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3E6CA4"/>
                </a:solidFill>
                <a:latin typeface="+mj-lt"/>
              </a:rPr>
              <a:t>Для </a:t>
            </a:r>
            <a:r>
              <a:rPr lang="ru-RU" sz="2400" dirty="0">
                <a:solidFill>
                  <a:srgbClr val="3E6CA4"/>
                </a:solidFill>
                <a:latin typeface="+mj-lt"/>
              </a:rPr>
              <a:t>составления квалификационного расписания применяются квалификационные таблицы, разрабатываемые Техническим комитетом и утвержденные ОСФ на начало каждого спортивного сезона.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E6CA4"/>
                </a:solidFill>
                <a:latin typeface="+mj-lt"/>
              </a:rPr>
              <a:t>Квалификационные таблицы содержат количество квалификационных кругов и количество спортсменов в забегах для каждой индивидуальной дистанции.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ko-KR" sz="2400" dirty="0" smtClean="0">
                <a:solidFill>
                  <a:srgbClr val="3E6CA4"/>
                </a:solidFill>
                <a:latin typeface="+mn-lt"/>
                <a:ea typeface="Times New Roman" panose="02020603050405020304" pitchFamily="18" charset="0"/>
              </a:rPr>
              <a:t>Количество спортсменов в забегах, начиная с 1/4  и с 1/2 ограничено и должно быть следующим для всех соревнований и всех возрастных групп:</a:t>
            </a:r>
            <a:endParaRPr lang="ru-RU" altLang="ko-KR" sz="2400" dirty="0">
              <a:solidFill>
                <a:srgbClr val="3E6CA4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altLang="ko-KR" sz="2000" dirty="0" smtClean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E6CA4"/>
              </a:solidFill>
              <a:latin typeface="+mj-lt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>
              <a:latin typeface="+mn-lt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C4E6F068-676F-4FEB-A417-A34BB23B3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30211"/>
              </p:ext>
            </p:extLst>
          </p:nvPr>
        </p:nvGraphicFramePr>
        <p:xfrm>
          <a:off x="2573928" y="4574194"/>
          <a:ext cx="6892504" cy="1780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769">
                  <a:extLst>
                    <a:ext uri="{9D8B030D-6E8A-4147-A177-3AD203B41FA5}">
                      <a16:colId xmlns:a16="http://schemas.microsoft.com/office/drawing/2014/main" xmlns="" val="3885094365"/>
                    </a:ext>
                  </a:extLst>
                </a:gridCol>
                <a:gridCol w="1320655">
                  <a:extLst>
                    <a:ext uri="{9D8B030D-6E8A-4147-A177-3AD203B41FA5}">
                      <a16:colId xmlns:a16="http://schemas.microsoft.com/office/drawing/2014/main" xmlns="" val="925686801"/>
                    </a:ext>
                  </a:extLst>
                </a:gridCol>
                <a:gridCol w="1582540">
                  <a:extLst>
                    <a:ext uri="{9D8B030D-6E8A-4147-A177-3AD203B41FA5}">
                      <a16:colId xmlns:a16="http://schemas.microsoft.com/office/drawing/2014/main" xmlns="" val="2164500395"/>
                    </a:ext>
                  </a:extLst>
                </a:gridCol>
                <a:gridCol w="1582540">
                  <a:extLst>
                    <a:ext uri="{9D8B030D-6E8A-4147-A177-3AD203B41FA5}">
                      <a16:colId xmlns:a16="http://schemas.microsoft.com/office/drawing/2014/main" xmlns="" val="1001367358"/>
                    </a:ext>
                  </a:extLst>
                </a:gridCol>
              </a:tblGrid>
              <a:tr h="48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r>
                        <a:rPr lang="ru-RU" sz="2400" dirty="0" err="1" smtClean="0">
                          <a:effectLst/>
                        </a:rPr>
                        <a:t>Квал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  <a:r>
                        <a:rPr lang="ru-RU" sz="2400" baseline="0" dirty="0" smtClean="0">
                          <a:effectLst/>
                        </a:rPr>
                        <a:t> круг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>
                          <a:effectLst/>
                        </a:rPr>
                        <a:t>500 </a:t>
                      </a:r>
                      <a:r>
                        <a:rPr lang="ru-RU" sz="2400" dirty="0" smtClean="0">
                          <a:effectLst/>
                        </a:rPr>
                        <a:t>м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>
                          <a:effectLst/>
                        </a:rPr>
                        <a:t>1000 </a:t>
                      </a:r>
                      <a:r>
                        <a:rPr lang="ru-RU" sz="2400" dirty="0" smtClean="0">
                          <a:effectLst/>
                        </a:rPr>
                        <a:t>м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>
                          <a:effectLst/>
                        </a:rPr>
                        <a:t>1500 </a:t>
                      </a:r>
                      <a:r>
                        <a:rPr lang="ru-RU" sz="2400" dirty="0" smtClean="0">
                          <a:effectLst/>
                        </a:rPr>
                        <a:t>м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7321695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Четвертьфиналы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5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5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2015276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Полуфиналы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5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5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7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9505972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Финалы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CA" sz="2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5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6695" algn="l"/>
                          <a:tab pos="457200" algn="l"/>
                        </a:tabLst>
                      </a:pPr>
                      <a:r>
                        <a:rPr lang="en-GB" sz="2400" dirty="0" smtClean="0">
                          <a:effectLst/>
                        </a:rPr>
                        <a:t>7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914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6" y="274638"/>
            <a:ext cx="6601322" cy="1143000"/>
          </a:xfrm>
        </p:spPr>
        <p:txBody>
          <a:bodyPr/>
          <a:lstStyle/>
          <a:p>
            <a:r>
              <a:rPr lang="ru-RU" dirty="0" smtClean="0"/>
              <a:t>Технические правила проведения соревнований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4648" y="846138"/>
            <a:ext cx="10371065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E6CA4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6CA4"/>
                </a:solidFill>
              </a:rPr>
              <a:t>Квалификационное </a:t>
            </a:r>
            <a:r>
              <a:rPr lang="ru-RU" sz="2000" dirty="0">
                <a:solidFill>
                  <a:srgbClr val="3E6CA4"/>
                </a:solidFill>
              </a:rPr>
              <a:t>расписание определяет позицию на финише, которая дает право спортсменам напрямую выйти в следующий круг соревнований.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E6CA4"/>
                </a:solidFill>
              </a:rPr>
              <a:t>Для участия в следующем квалификационном круге могут быть добавлены спортсмены с лучшим временным результатом среди тех, кто занял следующую позицию на финише после спортсменов, вышедших напрямую, если это предусмотрено квалификационным расписанием.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E6CA4"/>
                </a:solidFill>
              </a:rPr>
              <a:t>Спортсмен может быть выведен (</a:t>
            </a:r>
            <a:r>
              <a:rPr lang="en-US" sz="2000" dirty="0">
                <a:solidFill>
                  <a:srgbClr val="3E6CA4"/>
                </a:solidFill>
              </a:rPr>
              <a:t>ADV</a:t>
            </a:r>
            <a:r>
              <a:rPr lang="ru-RU" sz="2000" dirty="0">
                <a:solidFill>
                  <a:srgbClr val="3E6CA4"/>
                </a:solidFill>
              </a:rPr>
              <a:t>) в следующий квалификационный круг главным судьей соревнований. В этом случае, количество спортсменов, добавленных по лучшему времени будет уменьшено на число, выведенных спортсменов (исключение пункт Правил 8.3.2. подпункт г)).</a:t>
            </a: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3E6CA4"/>
              </a:solidFill>
              <a:latin typeface="+mj-lt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3E6CA4"/>
                </a:solidFill>
                <a:latin typeface="+mj-lt"/>
              </a:rPr>
              <a:t>8.3.2. - скорректировать </a:t>
            </a:r>
            <a:r>
              <a:rPr lang="ru-RU" sz="2000" dirty="0">
                <a:solidFill>
                  <a:srgbClr val="3E6CA4"/>
                </a:solidFill>
                <a:latin typeface="+mj-lt"/>
              </a:rPr>
              <a:t>свое решение в ходе проведения забегов квалификационного круга, если ошибочно не вывел спортсмена, который был на первой или второй позиции, и объявлены официальные результаты по забегу; если эта ошибка обнаружена после завершения квалификационного круга и объявлены официальные результаты всех спортсменов, главный судья может вывести такого спортсмена в следующий круг дополнительно.   </a:t>
            </a: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E6CA4"/>
              </a:solidFill>
              <a:latin typeface="+mj-lt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6" y="274638"/>
            <a:ext cx="6601322" cy="1143000"/>
          </a:xfrm>
        </p:spPr>
        <p:txBody>
          <a:bodyPr/>
          <a:lstStyle/>
          <a:p>
            <a:r>
              <a:rPr lang="ru-RU" dirty="0" smtClean="0"/>
              <a:t>Технические правила проведения соревнований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4648" y="846138"/>
            <a:ext cx="10371065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3E6CA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6CA4"/>
                </a:solidFill>
              </a:rPr>
              <a:t>Если </a:t>
            </a:r>
            <a:r>
              <a:rPr lang="ru-RU" sz="2000" dirty="0">
                <a:solidFill>
                  <a:srgbClr val="3E6CA4"/>
                </a:solidFill>
              </a:rPr>
              <a:t>маркеры по вине судей установлены на дорожки, не соответствующие указанию главного судьи, или произошел сбой счетчика кругов, время в таком забеге не фиксируется (NTE), но спортсмены имеют позицию прихода на финиш. В случае, если квалификационным расписанием предусмотрен выход по лучшему времени, то спортсмен, занявший следующую позицию прихода на финише после спортсменов, квалифицировавшихся напрямую, будет добавлен к спортсменам, вышедшим в следующий круг по времени. </a:t>
            </a:r>
            <a:endParaRPr lang="ru-RU" sz="2000" dirty="0" smtClean="0">
              <a:solidFill>
                <a:srgbClr val="3E6CA4"/>
              </a:solidFill>
            </a:endParaRPr>
          </a:p>
          <a:p>
            <a:pPr lvl="0"/>
            <a:endParaRPr lang="ru-RU" sz="2000" dirty="0">
              <a:solidFill>
                <a:srgbClr val="3E6CA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E6CA4"/>
                </a:solidFill>
              </a:rPr>
              <a:t>В случае, если спортсменов, вышедших в следующий круг соревнований согласно </a:t>
            </a:r>
            <a:r>
              <a:rPr lang="ru-RU" sz="2000" dirty="0" smtClean="0">
                <a:solidFill>
                  <a:srgbClr val="3E6CA4"/>
                </a:solidFill>
              </a:rPr>
              <a:t>вышеуказанным пунктам </a:t>
            </a:r>
            <a:r>
              <a:rPr lang="ru-RU" sz="2000" dirty="0">
                <a:solidFill>
                  <a:srgbClr val="3E6CA4"/>
                </a:solidFill>
              </a:rPr>
              <a:t>не хватает для запланированного количества, предусмотренного квалификационным расписанием, то в следующий круг могут быть квалифицированы спортсмены с лучшим временем среди тех, кто занял следующую позицию прихода на финиш. </a:t>
            </a:r>
            <a:r>
              <a:rPr lang="ru-RU" sz="2000" b="1" dirty="0">
                <a:solidFill>
                  <a:srgbClr val="3E6CA4"/>
                </a:solidFill>
              </a:rPr>
              <a:t>Данный пункт применяется только для составления забегов Основной части программы.</a:t>
            </a: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E6CA4"/>
              </a:solidFill>
              <a:latin typeface="+mj-lt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 smtClean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endParaRPr lang="ru-RU" altLang="ko-KR" sz="20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33" y="278861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Квалификационные таблицы – путь, по которому спортсмены выбывают или продвигаются в финалы А и В 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67747" y="1622163"/>
          <a:ext cx="10808905" cy="4811990"/>
        </p:xfrm>
        <a:graphic>
          <a:graphicData uri="http://schemas.openxmlformats.org/drawingml/2006/table">
            <a:tbl>
              <a:tblPr/>
              <a:tblGrid>
                <a:gridCol w="283451"/>
                <a:gridCol w="283451"/>
                <a:gridCol w="888144"/>
                <a:gridCol w="812557"/>
                <a:gridCol w="283451"/>
                <a:gridCol w="321244"/>
                <a:gridCol w="869247"/>
                <a:gridCol w="812557"/>
                <a:gridCol w="888144"/>
                <a:gridCol w="434624"/>
                <a:gridCol w="434624"/>
                <a:gridCol w="453520"/>
                <a:gridCol w="321244"/>
                <a:gridCol w="812557"/>
                <a:gridCol w="283451"/>
                <a:gridCol w="283451"/>
                <a:gridCol w="1398354"/>
                <a:gridCol w="472417"/>
                <a:gridCol w="472417"/>
              </a:tblGrid>
              <a:tr h="255960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Квалификационные таблицы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60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для проведения соревнований с утешительными забегами (УЗ)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84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1000 метров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8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688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(   ) указано максимально возможное количество спортсменов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88"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кто может квалифицироваться по времени, ожидая выведенных ADV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88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предварительные забеги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хиты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утешительные забеги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четвертьфиналы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полуфиналы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финал 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финал 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сколько забегов / х / сколько участников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 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сколько забегов / х / сколько участников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см. таблицу с УЗ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 из Хитов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 из УЗ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общее 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 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ф.А/ в ф.В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х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 х 4, 1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4, 2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х 4, 3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х 4, 4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х 4, 5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4, 3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х 4, 4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+(1) / 3, 4 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53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07" y="339246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Квалификационное расписание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50495" y="1229571"/>
          <a:ext cx="10929670" cy="1451757"/>
        </p:xfrm>
        <a:graphic>
          <a:graphicData uri="http://schemas.openxmlformats.org/drawingml/2006/table">
            <a:tbl>
              <a:tblPr/>
              <a:tblGrid>
                <a:gridCol w="286617"/>
                <a:gridCol w="286617"/>
                <a:gridCol w="898068"/>
                <a:gridCol w="821636"/>
                <a:gridCol w="286617"/>
                <a:gridCol w="324833"/>
                <a:gridCol w="878959"/>
                <a:gridCol w="821636"/>
                <a:gridCol w="898068"/>
                <a:gridCol w="439480"/>
                <a:gridCol w="439480"/>
                <a:gridCol w="458588"/>
                <a:gridCol w="324833"/>
                <a:gridCol w="821636"/>
                <a:gridCol w="286617"/>
                <a:gridCol w="286617"/>
                <a:gridCol w="1413978"/>
                <a:gridCol w="477695"/>
                <a:gridCol w="477695"/>
              </a:tblGrid>
              <a:tr h="4839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предварительные забеги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хиты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утешительные забеги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четвертьфиналы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полуфиналы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финал 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финал 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сколько забегов / х / сколько участников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 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сколько забегов / х / сколько участников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см. таблицу с УЗ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 из Хитов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 из УЗ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общее 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 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кол.забегов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ф.А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/ в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ф.В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50497" y="2733028"/>
          <a:ext cx="10929668" cy="839418"/>
        </p:xfrm>
        <a:graphic>
          <a:graphicData uri="http://schemas.openxmlformats.org/drawingml/2006/table">
            <a:tbl>
              <a:tblPr/>
              <a:tblGrid>
                <a:gridCol w="305192"/>
                <a:gridCol w="281406"/>
                <a:gridCol w="888520"/>
                <a:gridCol w="802257"/>
                <a:gridCol w="301925"/>
                <a:gridCol w="319177"/>
                <a:gridCol w="897147"/>
                <a:gridCol w="836762"/>
                <a:gridCol w="871268"/>
                <a:gridCol w="422695"/>
                <a:gridCol w="439947"/>
                <a:gridCol w="457200"/>
                <a:gridCol w="353683"/>
                <a:gridCol w="793630"/>
                <a:gridCol w="336430"/>
                <a:gridCol w="284672"/>
                <a:gridCol w="1406106"/>
                <a:gridCol w="448573"/>
                <a:gridCol w="483078"/>
              </a:tblGrid>
              <a:tr h="279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х 4, 15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/ 3,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/ 3,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4, 13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/ 3,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0495" y="5479588"/>
          <a:ext cx="10929670" cy="848046"/>
        </p:xfrm>
        <a:graphic>
          <a:graphicData uri="http://schemas.openxmlformats.org/drawingml/2006/table">
            <a:tbl>
              <a:tblPr/>
              <a:tblGrid>
                <a:gridCol w="849340"/>
                <a:gridCol w="849340"/>
                <a:gridCol w="1899841"/>
                <a:gridCol w="1497521"/>
                <a:gridCol w="715234"/>
                <a:gridCol w="715234"/>
                <a:gridCol w="1698681"/>
                <a:gridCol w="1497521"/>
                <a:gridCol w="1206958"/>
              </a:tblGrid>
              <a:tr h="282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х 4, 8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1+(1)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4, 6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50495" y="4655379"/>
          <a:ext cx="10929670" cy="670560"/>
        </p:xfrm>
        <a:graphic>
          <a:graphicData uri="http://schemas.openxmlformats.org/drawingml/2006/table">
            <a:tbl>
              <a:tblPr/>
              <a:tblGrid>
                <a:gridCol w="849340"/>
                <a:gridCol w="849340"/>
                <a:gridCol w="1899840"/>
                <a:gridCol w="1497522"/>
                <a:gridCol w="715234"/>
                <a:gridCol w="715234"/>
                <a:gridCol w="1698680"/>
                <a:gridCol w="1497522"/>
                <a:gridCol w="1206958"/>
              </a:tblGrid>
              <a:tr h="3429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четвертьфиналы (УЗ)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полуфиналы (УЗ)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выход в основную часть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сколько забегов / х / сколько участников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забегов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сколько забегов / х / сколько участников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Квалификация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кол-во уч.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50495" y="3726095"/>
            <a:ext cx="10929670" cy="5866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1"/>
                </a:solidFill>
              </a:rPr>
              <a:t>80 – 18 = 62 должно участвовать в утешительных, т.к. это очень много, ТК вправе ограничить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это количество, например до 45, информация прописывается в Регламенте!!!!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9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Форматы проведения </a:t>
            </a:r>
            <a:r>
              <a:rPr lang="ru-RU" dirty="0" smtClean="0">
                <a:solidFill>
                  <a:schemeClr val="tx2"/>
                </a:solidFill>
              </a:rPr>
              <a:t>соревнований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12286" y="1312477"/>
            <a:ext cx="10836893" cy="505381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С ранговыми финалами (многоборье, троеборье) – возможно проведение квалификации на всех дистанциях в первый день №1, и также возможно проведение в день по дистанции №2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С утешительными забегами (отдельные дистанции) – в первый день всегда проводится квалификация на всех дистанциях;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«Все финалы» (отдельные дистанции) – проводятся всегда по одной дистанции в день.</a:t>
            </a:r>
          </a:p>
          <a:p>
            <a:pPr algn="just"/>
            <a:endParaRPr lang="ru-RU" sz="18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Информация о формате проведения прописана в Регламенте конкретного соревнования!!!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7" y="321993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Квалификационное расписание на схеме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37 участников, 500 м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Десятиугольник 2"/>
          <p:cNvSpPr/>
          <p:nvPr/>
        </p:nvSpPr>
        <p:spPr>
          <a:xfrm>
            <a:off x="1509616" y="3239316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Десятиугольник 3"/>
          <p:cNvSpPr/>
          <p:nvPr/>
        </p:nvSpPr>
        <p:spPr>
          <a:xfrm>
            <a:off x="10472468" y="3193456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Десятиугольник 4"/>
          <p:cNvSpPr/>
          <p:nvPr/>
        </p:nvSpPr>
        <p:spPr>
          <a:xfrm>
            <a:off x="2769073" y="3262462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" name="Десятиугольник 5"/>
          <p:cNvSpPr/>
          <p:nvPr/>
        </p:nvSpPr>
        <p:spPr>
          <a:xfrm>
            <a:off x="9187140" y="3217659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Десятиугольник 6"/>
          <p:cNvSpPr/>
          <p:nvPr/>
        </p:nvSpPr>
        <p:spPr>
          <a:xfrm>
            <a:off x="4054410" y="3262461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Десятиугольник 7"/>
          <p:cNvSpPr/>
          <p:nvPr/>
        </p:nvSpPr>
        <p:spPr>
          <a:xfrm>
            <a:off x="5287987" y="3239316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Десятиугольник 8"/>
          <p:cNvSpPr/>
          <p:nvPr/>
        </p:nvSpPr>
        <p:spPr>
          <a:xfrm>
            <a:off x="6607835" y="3217659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Десятиугольник 9"/>
          <p:cNvSpPr/>
          <p:nvPr/>
        </p:nvSpPr>
        <p:spPr>
          <a:xfrm>
            <a:off x="7867292" y="3217659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1866" y="3063258"/>
            <a:ext cx="767750" cy="9246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1400" b="0" dirty="0" smtClean="0">
                <a:solidFill>
                  <a:schemeClr val="tx1"/>
                </a:solidFill>
              </a:rPr>
              <a:t>Хиты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в</a:t>
            </a:r>
            <a:r>
              <a:rPr lang="ru-RU" sz="1400" b="0" dirty="0" smtClean="0">
                <a:solidFill>
                  <a:schemeClr val="tx1"/>
                </a:solidFill>
              </a:rPr>
              <a:t>ыход 2+(4)</a:t>
            </a:r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741866" y="1647556"/>
          <a:ext cx="9575319" cy="807741"/>
        </p:xfrm>
        <a:graphic>
          <a:graphicData uri="http://schemas.openxmlformats.org/drawingml/2006/table">
            <a:tbl>
              <a:tblPr/>
              <a:tblGrid>
                <a:gridCol w="362539"/>
                <a:gridCol w="362539"/>
                <a:gridCol w="1172923"/>
                <a:gridCol w="1066295"/>
                <a:gridCol w="362539"/>
                <a:gridCol w="362539"/>
                <a:gridCol w="1172923"/>
                <a:gridCol w="1087620"/>
                <a:gridCol w="533147"/>
                <a:gridCol w="597125"/>
                <a:gridCol w="1215576"/>
                <a:gridCol w="639777"/>
                <a:gridCol w="639777"/>
              </a:tblGrid>
              <a:tr h="269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4, 4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/ 3,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х 4, 5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/ 3,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х 4, 6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х 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2+(2)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 2 / 3,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Десятиугольник 15"/>
          <p:cNvSpPr/>
          <p:nvPr/>
        </p:nvSpPr>
        <p:spPr>
          <a:xfrm>
            <a:off x="5891836" y="4201256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Десятиугольник 16"/>
          <p:cNvSpPr/>
          <p:nvPr/>
        </p:nvSpPr>
        <p:spPr>
          <a:xfrm>
            <a:off x="4638125" y="4222726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Десятиугольник 17"/>
          <p:cNvSpPr/>
          <p:nvPr/>
        </p:nvSpPr>
        <p:spPr>
          <a:xfrm>
            <a:off x="3372922" y="4222727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9" name="Десятиугольник 18"/>
          <p:cNvSpPr/>
          <p:nvPr/>
        </p:nvSpPr>
        <p:spPr>
          <a:xfrm>
            <a:off x="2113465" y="4222727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Десятиугольник 19"/>
          <p:cNvSpPr/>
          <p:nvPr/>
        </p:nvSpPr>
        <p:spPr>
          <a:xfrm>
            <a:off x="3372921" y="5031422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Десятиугольник 20"/>
          <p:cNvSpPr/>
          <p:nvPr/>
        </p:nvSpPr>
        <p:spPr>
          <a:xfrm>
            <a:off x="4656806" y="5031422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Десятиугольник 21"/>
          <p:cNvSpPr/>
          <p:nvPr/>
        </p:nvSpPr>
        <p:spPr>
          <a:xfrm>
            <a:off x="4665413" y="5850014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3" name="Десятиугольник 22"/>
          <p:cNvSpPr/>
          <p:nvPr/>
        </p:nvSpPr>
        <p:spPr>
          <a:xfrm>
            <a:off x="3372921" y="5848777"/>
            <a:ext cx="603849" cy="526211"/>
          </a:xfrm>
          <a:prstGeom prst="dec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60891" y="4133528"/>
            <a:ext cx="767750" cy="9246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1400" b="0" dirty="0" smtClean="0">
                <a:solidFill>
                  <a:schemeClr val="tx1"/>
                </a:solidFill>
              </a:rPr>
              <a:t>1/4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в</a:t>
            </a:r>
            <a:r>
              <a:rPr lang="ru-RU" sz="1400" b="0" dirty="0" smtClean="0">
                <a:solidFill>
                  <a:schemeClr val="tx1"/>
                </a:solidFill>
              </a:rPr>
              <a:t>ыход 2+(2)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605167" y="5031422"/>
            <a:ext cx="931659" cy="9246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1400" b="0" dirty="0" smtClean="0">
                <a:solidFill>
                  <a:schemeClr val="tx1"/>
                </a:solidFill>
              </a:rPr>
              <a:t>1/2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в</a:t>
            </a:r>
            <a:r>
              <a:rPr lang="ru-RU" sz="1400" b="0" dirty="0" smtClean="0">
                <a:solidFill>
                  <a:schemeClr val="tx1"/>
                </a:solidFill>
              </a:rPr>
              <a:t>ыход 2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492990" y="5965986"/>
            <a:ext cx="987734" cy="2824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1400" b="0" dirty="0" smtClean="0">
                <a:solidFill>
                  <a:schemeClr val="tx1"/>
                </a:solidFill>
              </a:rPr>
              <a:t>Финал А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391476" y="5937304"/>
            <a:ext cx="987734" cy="2824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1400" b="0" dirty="0" smtClean="0">
                <a:solidFill>
                  <a:schemeClr val="tx1"/>
                </a:solidFill>
              </a:rPr>
              <a:t>Финал В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Протоколы результатов, </a:t>
            </a:r>
            <a:br>
              <a:rPr lang="ru-RU" dirty="0" smtClean="0"/>
            </a:br>
            <a:r>
              <a:rPr lang="ru-RU" dirty="0" smtClean="0"/>
              <a:t>очки, 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12284" y="1614402"/>
            <a:ext cx="10483210" cy="3962400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3E6CA4"/>
                </a:solidFill>
              </a:rPr>
              <a:t>Для каждой дисциплины будут составлены следующие протоколы: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3E6CA4"/>
                </a:solidFill>
              </a:rPr>
              <a:t> 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rgbClr val="3E6CA4"/>
                </a:solidFill>
              </a:rPr>
              <a:t>Протокол </a:t>
            </a:r>
            <a:r>
              <a:rPr lang="ru-RU" sz="2800" dirty="0">
                <a:solidFill>
                  <a:srgbClr val="3E6CA4"/>
                </a:solidFill>
              </a:rPr>
              <a:t>результатов </a:t>
            </a:r>
            <a:r>
              <a:rPr lang="ru-RU" sz="2800" dirty="0" smtClean="0">
                <a:solidFill>
                  <a:srgbClr val="3E6CA4"/>
                </a:solidFill>
              </a:rPr>
              <a:t>«на дистанции» </a:t>
            </a:r>
            <a:r>
              <a:rPr lang="ru-RU" sz="2800" dirty="0">
                <a:solidFill>
                  <a:srgbClr val="3E6CA4"/>
                </a:solidFill>
              </a:rPr>
              <a:t>(в случае многоборья</a:t>
            </a:r>
            <a:r>
              <a:rPr lang="ru-RU" sz="2800" dirty="0" smtClean="0">
                <a:solidFill>
                  <a:srgbClr val="3E6CA4"/>
                </a:solidFill>
              </a:rPr>
              <a:t>);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rgbClr val="3E6CA4"/>
                </a:solidFill>
              </a:rPr>
              <a:t>Итоговый </a:t>
            </a:r>
            <a:r>
              <a:rPr lang="ru-RU" sz="2800" dirty="0">
                <a:solidFill>
                  <a:srgbClr val="3E6CA4"/>
                </a:solidFill>
              </a:rPr>
              <a:t>протокол </a:t>
            </a:r>
            <a:r>
              <a:rPr lang="ru-RU" sz="2800" dirty="0" smtClean="0">
                <a:solidFill>
                  <a:srgbClr val="3E6CA4"/>
                </a:solidFill>
              </a:rPr>
              <a:t>«на дистанции»;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srgbClr val="3E6CA4"/>
                </a:solidFill>
              </a:rPr>
              <a:t>Итоговый </a:t>
            </a:r>
            <a:r>
              <a:rPr lang="ru-RU" sz="2800" dirty="0">
                <a:solidFill>
                  <a:srgbClr val="3E6CA4"/>
                </a:solidFill>
              </a:rPr>
              <a:t>протокол </a:t>
            </a:r>
            <a:r>
              <a:rPr lang="ru-RU" sz="2800" dirty="0" smtClean="0">
                <a:solidFill>
                  <a:srgbClr val="3E6CA4"/>
                </a:solidFill>
              </a:rPr>
              <a:t>«эстафеты».</a:t>
            </a:r>
          </a:p>
          <a:p>
            <a:pPr marL="0" lvl="0" indent="0">
              <a:buNone/>
            </a:pPr>
            <a:endParaRPr lang="ru-RU" sz="2800" dirty="0">
              <a:solidFill>
                <a:srgbClr val="3E6CA4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E6CA4"/>
                </a:solidFill>
              </a:rPr>
              <a:t>В кавычках прописывается дисциплина (например, «ШОРТ-ТРЕК – ДИСТАНЦИЯ 1500 МЕТРОВ»)</a:t>
            </a:r>
            <a:endParaRPr lang="ru-RU" sz="2800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2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99" y="127989"/>
            <a:ext cx="7200900" cy="1143000"/>
          </a:xfrm>
        </p:spPr>
        <p:txBody>
          <a:bodyPr/>
          <a:lstStyle/>
          <a:p>
            <a:r>
              <a:rPr lang="ru-RU" dirty="0" smtClean="0"/>
              <a:t>Протоколы результатов, </a:t>
            </a:r>
            <a:br>
              <a:rPr lang="ru-RU" dirty="0" smtClean="0"/>
            </a:br>
            <a:r>
              <a:rPr lang="ru-RU" dirty="0" smtClean="0"/>
              <a:t>очки, 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51899" y="1114069"/>
            <a:ext cx="10483210" cy="5329863"/>
          </a:xfrm>
        </p:spPr>
        <p:txBody>
          <a:bodyPr/>
          <a:lstStyle/>
          <a:p>
            <a:pPr lvl="0"/>
            <a:r>
              <a:rPr lang="ru-RU" dirty="0">
                <a:solidFill>
                  <a:srgbClr val="3E6CA4"/>
                </a:solidFill>
              </a:rPr>
              <a:t>В протоколах спортсмены/эстафетные команды распределяются: </a:t>
            </a:r>
            <a:endParaRPr lang="ru-RU" sz="2000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квалификационным блокам: финалисты A, финалисты B, полуфиналисты, </a:t>
            </a:r>
            <a:r>
              <a:rPr lang="ru-RU" dirty="0" err="1">
                <a:solidFill>
                  <a:srgbClr val="3E6CA4"/>
                </a:solidFill>
              </a:rPr>
              <a:t>четвертьфиналисты</a:t>
            </a:r>
            <a:r>
              <a:rPr lang="ru-RU" dirty="0">
                <a:solidFill>
                  <a:srgbClr val="3E6CA4"/>
                </a:solidFill>
              </a:rPr>
              <a:t> и </a:t>
            </a:r>
            <a:r>
              <a:rPr lang="ru-RU" dirty="0" err="1">
                <a:solidFill>
                  <a:srgbClr val="3E6CA4"/>
                </a:solidFill>
              </a:rPr>
              <a:t>т.д</a:t>
            </a:r>
            <a:r>
              <a:rPr lang="ru-RU" dirty="0">
                <a:solidFill>
                  <a:srgbClr val="3E6CA4"/>
                </a:solidFill>
              </a:rPr>
              <a:t>, согласно квалификационному </a:t>
            </a:r>
            <a:r>
              <a:rPr lang="ru-RU" dirty="0" smtClean="0">
                <a:solidFill>
                  <a:srgbClr val="3E6CA4"/>
                </a:solidFill>
              </a:rPr>
              <a:t>расписанию;</a:t>
            </a:r>
            <a:endParaRPr lang="ru-RU" sz="1600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позиции (место на финише) внутри соответствующего квалификационного </a:t>
            </a:r>
            <a:r>
              <a:rPr lang="ru-RU" dirty="0" smtClean="0">
                <a:solidFill>
                  <a:srgbClr val="3E6CA4"/>
                </a:solidFill>
              </a:rPr>
              <a:t>блока;</a:t>
            </a:r>
            <a:endParaRPr lang="ru-RU" sz="2000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позициям (место на финише) внутри предыдущих квалификационных </a:t>
            </a:r>
            <a:r>
              <a:rPr lang="ru-RU" dirty="0" smtClean="0">
                <a:solidFill>
                  <a:srgbClr val="3E6CA4"/>
                </a:solidFill>
              </a:rPr>
              <a:t>кругов;</a:t>
            </a:r>
            <a:endParaRPr lang="ru-RU" sz="2000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лучшему времени, показанному в любом из забегов на </a:t>
            </a:r>
            <a:r>
              <a:rPr lang="ru-RU" dirty="0" smtClean="0">
                <a:solidFill>
                  <a:srgbClr val="3E6CA4"/>
                </a:solidFill>
              </a:rPr>
              <a:t>дистанции;</a:t>
            </a:r>
            <a:endParaRPr lang="ru-RU" sz="2000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srgbClr val="3E6CA4"/>
                </a:solidFill>
              </a:rPr>
              <a:t>дальнейшие </a:t>
            </a:r>
            <a:r>
              <a:rPr lang="ru-RU" dirty="0">
                <a:solidFill>
                  <a:srgbClr val="3E6CA4"/>
                </a:solidFill>
              </a:rPr>
              <a:t>ничьи учитываться не будут, спортсменам/эстафетным командам присуждается одно место</a:t>
            </a:r>
            <a:r>
              <a:rPr lang="ru-RU" dirty="0" smtClean="0">
                <a:solidFill>
                  <a:srgbClr val="3E6CA4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E6CA4"/>
                </a:solidFill>
              </a:rPr>
              <a:t>Исключение: Спортсменам/эстафетным командам финальных забегов (в </a:t>
            </a:r>
            <a:r>
              <a:rPr lang="ru-RU" sz="2000" dirty="0" err="1">
                <a:solidFill>
                  <a:srgbClr val="3E6CA4"/>
                </a:solidFill>
              </a:rPr>
              <a:t>т.ч</a:t>
            </a:r>
            <a:r>
              <a:rPr lang="ru-RU" sz="2000" dirty="0">
                <a:solidFill>
                  <a:srgbClr val="3E6CA4"/>
                </a:solidFill>
              </a:rPr>
              <a:t>. ранговых финалов и системы «Все финалы»), имеющим одинаковый временной результат на финише присуждается одно место в протоколе.</a:t>
            </a:r>
          </a:p>
          <a:p>
            <a:pPr lvl="0">
              <a:buFontTx/>
              <a:buChar char="-"/>
            </a:pPr>
            <a:endParaRPr lang="ru-RU" sz="2000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4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ротокол результатов на дистанции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6" y="1017917"/>
            <a:ext cx="10560846" cy="54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99" y="127989"/>
            <a:ext cx="7200900" cy="1143000"/>
          </a:xfrm>
        </p:spPr>
        <p:txBody>
          <a:bodyPr/>
          <a:lstStyle/>
          <a:p>
            <a:r>
              <a:rPr lang="ru-RU" dirty="0" smtClean="0"/>
              <a:t>Протоколы результатов, </a:t>
            </a:r>
            <a:br>
              <a:rPr lang="ru-RU" dirty="0" smtClean="0"/>
            </a:br>
            <a:r>
              <a:rPr lang="ru-RU" dirty="0" smtClean="0"/>
              <a:t>очки, 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51899" y="1114069"/>
            <a:ext cx="10483210" cy="5329863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3E6CA4"/>
                </a:solidFill>
              </a:rPr>
              <a:t>Спортсмены/эстафетные команды, которые:</a:t>
            </a:r>
            <a:endParaRPr lang="ru-RU" dirty="0">
              <a:solidFill>
                <a:srgbClr val="3E6CA4"/>
              </a:solidFill>
            </a:endParaRPr>
          </a:p>
          <a:p>
            <a:pPr lvl="1"/>
            <a:r>
              <a:rPr lang="ru-RU" sz="2400" dirty="0">
                <a:solidFill>
                  <a:srgbClr val="3E6CA4"/>
                </a:solidFill>
              </a:rPr>
              <a:t>не финишировали в первом квалификационном круге (DNF) </a:t>
            </a:r>
            <a:r>
              <a:rPr lang="ru-RU" sz="2400" b="1" dirty="0">
                <a:solidFill>
                  <a:srgbClr val="3E6CA4"/>
                </a:solidFill>
              </a:rPr>
              <a:t>будут иметь место</a:t>
            </a:r>
            <a:r>
              <a:rPr lang="ru-RU" sz="2400" dirty="0">
                <a:solidFill>
                  <a:srgbClr val="3E6CA4"/>
                </a:solidFill>
              </a:rPr>
              <a:t> в протоколах после всех финишировавших;</a:t>
            </a:r>
            <a:endParaRPr lang="ru-RU" dirty="0">
              <a:solidFill>
                <a:srgbClr val="3E6CA4"/>
              </a:solidFill>
            </a:endParaRPr>
          </a:p>
          <a:p>
            <a:pPr lvl="1"/>
            <a:r>
              <a:rPr lang="ru-RU" sz="2400" dirty="0">
                <a:solidFill>
                  <a:srgbClr val="3E6CA4"/>
                </a:solidFill>
              </a:rPr>
              <a:t>получили пенальти в первом квалификационном круге (PEN) </a:t>
            </a:r>
            <a:r>
              <a:rPr lang="ru-RU" sz="2400" b="1" dirty="0">
                <a:solidFill>
                  <a:srgbClr val="3E6CA4"/>
                </a:solidFill>
              </a:rPr>
              <a:t>будут иметь </a:t>
            </a:r>
            <a:r>
              <a:rPr lang="ru-RU" sz="2400" dirty="0">
                <a:solidFill>
                  <a:srgbClr val="3E6CA4"/>
                </a:solidFill>
              </a:rPr>
              <a:t>следующее место в протоколах после </a:t>
            </a:r>
            <a:r>
              <a:rPr lang="en-US" sz="2400" dirty="0">
                <a:solidFill>
                  <a:srgbClr val="3E6CA4"/>
                </a:solidFill>
              </a:rPr>
              <a:t>DNF</a:t>
            </a:r>
            <a:r>
              <a:rPr lang="ru-RU" sz="2400" dirty="0">
                <a:solidFill>
                  <a:srgbClr val="3E6CA4"/>
                </a:solidFill>
              </a:rPr>
              <a:t>; </a:t>
            </a:r>
            <a:endParaRPr lang="ru-RU" dirty="0">
              <a:solidFill>
                <a:srgbClr val="3E6CA4"/>
              </a:solidFill>
            </a:endParaRPr>
          </a:p>
          <a:p>
            <a:pPr lvl="1"/>
            <a:r>
              <a:rPr lang="ru-RU" sz="2400" dirty="0">
                <a:solidFill>
                  <a:srgbClr val="3E6CA4"/>
                </a:solidFill>
              </a:rPr>
              <a:t>получили желтую карточку в любом квалификационном круге (YC) </a:t>
            </a:r>
            <a:r>
              <a:rPr lang="ru-RU" sz="2400" b="1" dirty="0">
                <a:solidFill>
                  <a:srgbClr val="3E6CA4"/>
                </a:solidFill>
              </a:rPr>
              <a:t>будут иметь </a:t>
            </a:r>
            <a:r>
              <a:rPr lang="ru-RU" sz="2400" dirty="0">
                <a:solidFill>
                  <a:srgbClr val="3E6CA4"/>
                </a:solidFill>
              </a:rPr>
              <a:t>следующее место в протоколах после </a:t>
            </a:r>
            <a:r>
              <a:rPr lang="en-US" sz="2400" dirty="0">
                <a:solidFill>
                  <a:srgbClr val="3E6CA4"/>
                </a:solidFill>
              </a:rPr>
              <a:t>PEN</a:t>
            </a:r>
            <a:r>
              <a:rPr lang="ru-RU" sz="2400" dirty="0">
                <a:solidFill>
                  <a:srgbClr val="3E6CA4"/>
                </a:solidFill>
              </a:rPr>
              <a:t>;</a:t>
            </a:r>
            <a:endParaRPr lang="ru-RU" dirty="0">
              <a:solidFill>
                <a:srgbClr val="3E6CA4"/>
              </a:solidFill>
            </a:endParaRPr>
          </a:p>
          <a:p>
            <a:pPr lvl="1"/>
            <a:r>
              <a:rPr lang="ru-RU" sz="2400" dirty="0">
                <a:solidFill>
                  <a:srgbClr val="3E6CA4"/>
                </a:solidFill>
              </a:rPr>
              <a:t>получили красную карточку в любом квалификационном круге (RC);</a:t>
            </a:r>
            <a:endParaRPr lang="ru-RU" dirty="0">
              <a:solidFill>
                <a:srgbClr val="3E6CA4"/>
              </a:solidFill>
            </a:endParaRPr>
          </a:p>
          <a:p>
            <a:pPr lvl="1"/>
            <a:r>
              <a:rPr lang="ru-RU" sz="2400" dirty="0">
                <a:solidFill>
                  <a:srgbClr val="3E6CA4"/>
                </a:solidFill>
              </a:rPr>
              <a:t>не стартовали в первом квалификационном круге (DNS),</a:t>
            </a:r>
            <a:endParaRPr lang="ru-RU" dirty="0">
              <a:solidFill>
                <a:srgbClr val="3E6CA4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E6CA4"/>
                </a:solidFill>
              </a:rPr>
              <a:t>не будут иметь место </a:t>
            </a:r>
            <a:r>
              <a:rPr lang="ru-RU" dirty="0">
                <a:solidFill>
                  <a:srgbClr val="3E6CA4"/>
                </a:solidFill>
              </a:rPr>
              <a:t>в протоколах результатов, но будут перечислены внизу протоколов в указанном выше порядке, как участники. </a:t>
            </a:r>
          </a:p>
          <a:p>
            <a:pPr lvl="0">
              <a:buFontTx/>
              <a:buChar char="-"/>
            </a:pPr>
            <a:endParaRPr lang="ru-RU" sz="2000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99" y="127989"/>
            <a:ext cx="7200900" cy="1143000"/>
          </a:xfrm>
        </p:spPr>
        <p:txBody>
          <a:bodyPr/>
          <a:lstStyle/>
          <a:p>
            <a:r>
              <a:rPr lang="ru-RU" dirty="0" smtClean="0"/>
              <a:t>Протоколы результатов, </a:t>
            </a:r>
            <a:br>
              <a:rPr lang="ru-RU" dirty="0" smtClean="0"/>
            </a:br>
            <a:r>
              <a:rPr lang="ru-RU" dirty="0" smtClean="0"/>
              <a:t>очки, 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51899" y="1114069"/>
            <a:ext cx="10483210" cy="5329863"/>
          </a:xfrm>
        </p:spPr>
        <p:txBody>
          <a:bodyPr/>
          <a:lstStyle/>
          <a:p>
            <a:pPr lvl="0"/>
            <a:r>
              <a:rPr lang="ru-RU" dirty="0">
                <a:solidFill>
                  <a:srgbClr val="3E6CA4"/>
                </a:solidFill>
              </a:rPr>
              <a:t>Спортсмены/эстафетные команды, которые не финишировали, получили пенальти, снялись или не стартовали в квалификационных кругах, кроме первого, будут располагаться внутри квалификационного блока после всех финишировавших, в следующем порядке</a:t>
            </a:r>
            <a:r>
              <a:rPr lang="ru-RU" dirty="0" smtClean="0">
                <a:solidFill>
                  <a:srgbClr val="3E6CA4"/>
                </a:solidFill>
              </a:rPr>
              <a:t>:</a:t>
            </a:r>
          </a:p>
          <a:p>
            <a:pPr marL="0" lvl="0" indent="0">
              <a:buNone/>
            </a:pPr>
            <a:endParaRPr lang="ru-RU" dirty="0">
              <a:solidFill>
                <a:srgbClr val="3E6CA4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не финишировал (</a:t>
            </a:r>
            <a:r>
              <a:rPr lang="en-GB" dirty="0">
                <a:solidFill>
                  <a:srgbClr val="3E6CA4"/>
                </a:solidFill>
              </a:rPr>
              <a:t>DNF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кругов;</a:t>
            </a:r>
            <a:endParaRPr lang="ru-RU" dirty="0">
              <a:solidFill>
                <a:srgbClr val="3E6CA4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получил пенальти (</a:t>
            </a:r>
            <a:r>
              <a:rPr lang="en-GB" dirty="0">
                <a:solidFill>
                  <a:srgbClr val="3E6CA4"/>
                </a:solidFill>
              </a:rPr>
              <a:t>PEN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кругов;</a:t>
            </a:r>
            <a:endParaRPr lang="ru-RU" dirty="0">
              <a:solidFill>
                <a:srgbClr val="3E6CA4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предоставил форму о снятии до составления стартовых протоколов следующего круга (</a:t>
            </a:r>
            <a:r>
              <a:rPr lang="en-US" dirty="0">
                <a:solidFill>
                  <a:srgbClr val="3E6CA4"/>
                </a:solidFill>
              </a:rPr>
              <a:t>WDR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кругов;</a:t>
            </a:r>
            <a:endParaRPr lang="ru-RU" dirty="0">
              <a:solidFill>
                <a:srgbClr val="3E6CA4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не стартовал (</a:t>
            </a:r>
            <a:r>
              <a:rPr lang="en-GB" dirty="0">
                <a:solidFill>
                  <a:srgbClr val="3E6CA4"/>
                </a:solidFill>
              </a:rPr>
              <a:t>DNS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кругов.</a:t>
            </a:r>
            <a:endParaRPr lang="ru-RU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endParaRPr lang="ru-RU" sz="2000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3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99" y="127989"/>
            <a:ext cx="7200900" cy="1143000"/>
          </a:xfrm>
        </p:spPr>
        <p:txBody>
          <a:bodyPr/>
          <a:lstStyle/>
          <a:p>
            <a:r>
              <a:rPr lang="ru-RU" dirty="0" smtClean="0"/>
              <a:t>Протоколы результатов, </a:t>
            </a:r>
            <a:br>
              <a:rPr lang="ru-RU" dirty="0" smtClean="0"/>
            </a:br>
            <a:r>
              <a:rPr lang="ru-RU" dirty="0" smtClean="0"/>
              <a:t>очки, 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51899" y="1114069"/>
            <a:ext cx="10483210" cy="5329863"/>
          </a:xfrm>
        </p:spPr>
        <p:txBody>
          <a:bodyPr/>
          <a:lstStyle/>
          <a:p>
            <a:pPr lvl="0"/>
            <a:r>
              <a:rPr lang="ru-RU" dirty="0">
                <a:solidFill>
                  <a:srgbClr val="3E6CA4"/>
                </a:solidFill>
              </a:rPr>
              <a:t>Участники Ранговых финалов будут располагаться в </a:t>
            </a:r>
            <a:r>
              <a:rPr lang="ru-RU" dirty="0" smtClean="0">
                <a:solidFill>
                  <a:srgbClr val="3E6CA4"/>
                </a:solidFill>
              </a:rPr>
              <a:t>Протоколе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результатов </a:t>
            </a:r>
            <a:r>
              <a:rPr lang="ru-RU" dirty="0">
                <a:solidFill>
                  <a:srgbClr val="3E6CA4"/>
                </a:solidFill>
              </a:rPr>
              <a:t>на дистанции в следующем порядке: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финишировал в Ранговом финале в порядке прихода на финиш;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не финишировал в Ранговом финале (</a:t>
            </a:r>
            <a:r>
              <a:rPr lang="en-GB" dirty="0">
                <a:solidFill>
                  <a:srgbClr val="3E6CA4"/>
                </a:solidFill>
              </a:rPr>
              <a:t>DNF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кругов; </a:t>
            </a:r>
            <a:endParaRPr lang="ru-RU" dirty="0">
              <a:solidFill>
                <a:srgbClr val="3E6CA4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получил пенальти в Ранговом финале (</a:t>
            </a:r>
            <a:r>
              <a:rPr lang="en-GB" dirty="0">
                <a:solidFill>
                  <a:srgbClr val="3E6CA4"/>
                </a:solidFill>
              </a:rPr>
              <a:t>PEN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кругов;</a:t>
            </a:r>
            <a:endParaRPr lang="ru-RU" dirty="0">
              <a:solidFill>
                <a:srgbClr val="3E6CA4"/>
              </a:solidFill>
            </a:endParaRPr>
          </a:p>
          <a:p>
            <a:pPr lvl="0"/>
            <a:r>
              <a:rPr lang="ru-RU" dirty="0">
                <a:solidFill>
                  <a:srgbClr val="3E6CA4"/>
                </a:solidFill>
              </a:rPr>
              <a:t>Спортсмены, которые снялись с Ранговых финалов или не стартовали в них, будут располагаться внутри квалификационного блока после всех участвующих в Ранговых финалах в порядке: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предоставил форму о снятии (</a:t>
            </a:r>
            <a:r>
              <a:rPr lang="en-US" dirty="0">
                <a:solidFill>
                  <a:srgbClr val="3E6CA4"/>
                </a:solidFill>
              </a:rPr>
              <a:t>WDR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кругов;</a:t>
            </a:r>
            <a:endParaRPr lang="ru-RU" dirty="0">
              <a:solidFill>
                <a:srgbClr val="3E6CA4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E6CA4"/>
                </a:solidFill>
              </a:rPr>
              <a:t>- все</a:t>
            </a:r>
            <a:r>
              <a:rPr lang="ru-RU" dirty="0">
                <a:solidFill>
                  <a:srgbClr val="3E6CA4"/>
                </a:solidFill>
              </a:rPr>
              <a:t>, кто не стартовал (</a:t>
            </a:r>
            <a:r>
              <a:rPr lang="en-GB" dirty="0">
                <a:solidFill>
                  <a:srgbClr val="3E6CA4"/>
                </a:solidFill>
              </a:rPr>
              <a:t>DNS</a:t>
            </a:r>
            <a:r>
              <a:rPr lang="ru-RU" dirty="0">
                <a:solidFill>
                  <a:srgbClr val="3E6CA4"/>
                </a:solidFill>
              </a:rPr>
              <a:t>), далее с учетом </a:t>
            </a:r>
            <a:r>
              <a:rPr lang="ru-RU" dirty="0" smtClean="0">
                <a:solidFill>
                  <a:srgbClr val="3E6CA4"/>
                </a:solidFill>
              </a:rPr>
              <a:t>предыдущих кругов.</a:t>
            </a:r>
            <a:endParaRPr lang="ru-RU" dirty="0">
              <a:solidFill>
                <a:srgbClr val="3E6CA4"/>
              </a:solidFill>
            </a:endParaRPr>
          </a:p>
          <a:p>
            <a:pPr lvl="0">
              <a:buFontTx/>
              <a:buChar char="-"/>
            </a:pPr>
            <a:endParaRPr lang="ru-RU" sz="2000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549" y="0"/>
            <a:ext cx="7200900" cy="550622"/>
          </a:xfrm>
        </p:spPr>
        <p:txBody>
          <a:bodyPr/>
          <a:lstStyle/>
          <a:p>
            <a:r>
              <a:rPr lang="ru-RU" dirty="0"/>
              <a:t>Протоколы результатов, </a:t>
            </a:r>
            <a:br>
              <a:rPr lang="ru-RU" dirty="0"/>
            </a:br>
            <a:r>
              <a:rPr lang="ru-RU" dirty="0"/>
              <a:t>очки, классификация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66164" y="833887"/>
            <a:ext cx="9956800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3E6CA4"/>
                </a:solidFill>
              </a:rPr>
              <a:t>Для Итоговой классификации многоборья (троеборья) и любой промежуточной классификации спортсмены распределяются: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E6CA4"/>
                </a:solidFill>
              </a:rPr>
              <a:t>- </a:t>
            </a: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общему количеству финальных очков;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E6CA4"/>
                </a:solidFill>
              </a:rPr>
              <a:t>- </a:t>
            </a: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позиции (</a:t>
            </a:r>
            <a:r>
              <a:rPr lang="ru-RU" b="1" dirty="0">
                <a:solidFill>
                  <a:srgbClr val="3E6CA4"/>
                </a:solidFill>
              </a:rPr>
              <a:t>место на финише</a:t>
            </a:r>
            <a:r>
              <a:rPr lang="ru-RU" dirty="0">
                <a:solidFill>
                  <a:srgbClr val="3E6CA4"/>
                </a:solidFill>
              </a:rPr>
              <a:t>) в Суперфинале;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E6CA4"/>
                </a:solidFill>
              </a:rPr>
              <a:t>- </a:t>
            </a: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сумме мест в Протоколах результатов на всех дистанциях;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E6CA4"/>
                </a:solidFill>
              </a:rPr>
              <a:t>- </a:t>
            </a: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самому высокому месту в Протоколе результатов на одной из дистанций;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3E6CA4"/>
                </a:solidFill>
              </a:rPr>
              <a:t>- </a:t>
            </a:r>
            <a:r>
              <a:rPr lang="ru-RU" dirty="0" smtClean="0">
                <a:solidFill>
                  <a:srgbClr val="3E6CA4"/>
                </a:solidFill>
              </a:rPr>
              <a:t>по </a:t>
            </a:r>
            <a:r>
              <a:rPr lang="ru-RU" dirty="0">
                <a:solidFill>
                  <a:srgbClr val="3E6CA4"/>
                </a:solidFill>
              </a:rPr>
              <a:t>лучшему времени на длинной дистанции в программе (не учитывая Суперфинал);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3E6CA4"/>
                </a:solidFill>
              </a:rPr>
              <a:t>остальные ничьи не будут учитываться, и спортсмены получат одно место в классификации.</a:t>
            </a:r>
          </a:p>
          <a:p>
            <a:pPr algn="just"/>
            <a:r>
              <a:rPr lang="ru-RU" sz="2000" dirty="0">
                <a:solidFill>
                  <a:srgbClr val="3E6CA4"/>
                </a:solidFill>
              </a:rPr>
              <a:t>Если спортсмены не участвуют хотя бы на одной дистанции многоборья (троеборья) или получили красную карточку они будут перечислены внизу Итоговой классификации многоборья, как участники соревнований, но без места</a:t>
            </a:r>
            <a:r>
              <a:rPr lang="ru-RU" sz="2000" dirty="0" smtClean="0">
                <a:solidFill>
                  <a:srgbClr val="3E6CA4"/>
                </a:solidFill>
              </a:rPr>
              <a:t>.</a:t>
            </a:r>
            <a:r>
              <a:rPr lang="en-US" sz="2000" dirty="0" smtClean="0">
                <a:solidFill>
                  <a:srgbClr val="3E6CA4"/>
                </a:solidFill>
              </a:rPr>
              <a:t> (</a:t>
            </a:r>
            <a:r>
              <a:rPr lang="ru-RU" sz="2000" b="1" dirty="0" smtClean="0">
                <a:solidFill>
                  <a:srgbClr val="3E6CA4"/>
                </a:solidFill>
              </a:rPr>
              <a:t>Правила «+1» больше нет</a:t>
            </a:r>
            <a:r>
              <a:rPr lang="ru-RU" sz="2000" dirty="0" smtClean="0">
                <a:solidFill>
                  <a:srgbClr val="3E6CA4"/>
                </a:solidFill>
              </a:rPr>
              <a:t>)</a:t>
            </a:r>
            <a:endParaRPr lang="ru-RU" sz="2000" dirty="0">
              <a:solidFill>
                <a:srgbClr val="3E6CA4"/>
              </a:solidFill>
            </a:endParaRPr>
          </a:p>
          <a:p>
            <a:endParaRPr lang="ru-RU" sz="2400" dirty="0">
              <a:solidFill>
                <a:srgbClr val="3E6CA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6" y="274638"/>
            <a:ext cx="7200900" cy="550622"/>
          </a:xfrm>
        </p:spPr>
        <p:txBody>
          <a:bodyPr/>
          <a:lstStyle/>
          <a:p>
            <a:r>
              <a:rPr lang="ru-RU" dirty="0" smtClean="0"/>
              <a:t>Суперфинал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912286" y="1364111"/>
            <a:ext cx="99568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E6CA4"/>
                </a:solidFill>
              </a:rPr>
              <a:t>Суперфинал 3000 м проводится с двумя промежуточными финишами.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E6CA4"/>
                </a:solidFill>
              </a:rPr>
              <a:t>Суперфинал 1500 м проводится с одним промежуточным финишем.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E6CA4"/>
                </a:solidFill>
              </a:rPr>
              <a:t>Если </a:t>
            </a:r>
            <a:r>
              <a:rPr lang="ru-RU" dirty="0">
                <a:solidFill>
                  <a:srgbClr val="3E6CA4"/>
                </a:solidFill>
              </a:rPr>
              <a:t>спортсмены получают пенальти, желтую или красную карточку, или не </a:t>
            </a:r>
            <a:r>
              <a:rPr lang="ru-RU" dirty="0" smtClean="0">
                <a:solidFill>
                  <a:srgbClr val="3E6CA4"/>
                </a:solidFill>
              </a:rPr>
              <a:t>финишируют, финальные очки и очки за промежуточные финиши им не присуждаются.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E6CA4"/>
                </a:solidFill>
              </a:rPr>
              <a:t>Очки за промежуточный финиш не прибавляются к финальным очкам, набранным на трех дистанциях!!!</a:t>
            </a:r>
            <a:endParaRPr lang="ru-RU" dirty="0">
              <a:solidFill>
                <a:srgbClr val="3E6CA4"/>
              </a:solidFill>
            </a:endParaRPr>
          </a:p>
          <a:p>
            <a:endParaRPr lang="ru-RU" sz="2400" dirty="0">
              <a:solidFill>
                <a:srgbClr val="3E6CA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5" y="274638"/>
            <a:ext cx="8119571" cy="550622"/>
          </a:xfrm>
        </p:spPr>
        <p:txBody>
          <a:bodyPr/>
          <a:lstStyle/>
          <a:p>
            <a:r>
              <a:rPr lang="ru-RU" dirty="0" smtClean="0"/>
              <a:t>Суперфинал в новом формате (пробный на ЭКР)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618988" y="825260"/>
            <a:ext cx="9956800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E6CA4"/>
                </a:solidFill>
              </a:rPr>
              <a:t>Сделать на 3000 м три промежуточных финиша – 7 кругов, 14 кругов и 21 круг и один итоговый финиш 27 кругов. За которые будут начисляться очки </a:t>
            </a:r>
            <a:r>
              <a:rPr lang="ru-RU" b="1" u="sng" dirty="0">
                <a:solidFill>
                  <a:srgbClr val="3E6CA4"/>
                </a:solidFill>
              </a:rPr>
              <a:t>всем</a:t>
            </a:r>
            <a:r>
              <a:rPr lang="ru-RU" b="1" dirty="0">
                <a:solidFill>
                  <a:srgbClr val="3E6CA4"/>
                </a:solidFill>
              </a:rPr>
              <a:t> участникам забега, финишировавшим на каждом отрезке от 1 позиции до 8 позиции. </a:t>
            </a:r>
            <a:endParaRPr lang="ru-RU" dirty="0">
              <a:solidFill>
                <a:srgbClr val="3E6CA4"/>
              </a:solidFill>
            </a:endParaRPr>
          </a:p>
          <a:p>
            <a:r>
              <a:rPr lang="ru-RU" b="1" dirty="0">
                <a:solidFill>
                  <a:srgbClr val="3E6CA4"/>
                </a:solidFill>
              </a:rPr>
              <a:t>Очки за каждый промежуточный финиш и итоговый финиш будут начисляться в следующем порядке - 15, 12, 9, 7, 5, 3, 2, 1. </a:t>
            </a:r>
            <a:endParaRPr lang="ru-RU" dirty="0">
              <a:solidFill>
                <a:srgbClr val="3E6CA4"/>
              </a:solidFill>
            </a:endParaRPr>
          </a:p>
          <a:p>
            <a:r>
              <a:rPr lang="ru-RU" b="1" dirty="0" smtClean="0">
                <a:solidFill>
                  <a:srgbClr val="3E6CA4"/>
                </a:solidFill>
              </a:rPr>
              <a:t>После </a:t>
            </a:r>
            <a:r>
              <a:rPr lang="ru-RU" b="1" dirty="0">
                <a:solidFill>
                  <a:srgbClr val="3E6CA4"/>
                </a:solidFill>
              </a:rPr>
              <a:t>финиша все полученные очки за три промежуточных финиша и итоговый финиш складываются, участники располагаются в протоколе результатов Суперфинала согласно полученным очкам. </a:t>
            </a:r>
            <a:endParaRPr lang="ru-RU" dirty="0">
              <a:solidFill>
                <a:srgbClr val="3E6CA4"/>
              </a:solidFill>
            </a:endParaRPr>
          </a:p>
          <a:p>
            <a:r>
              <a:rPr lang="ru-RU" b="1" dirty="0">
                <a:solidFill>
                  <a:srgbClr val="3E6CA4"/>
                </a:solidFill>
              </a:rPr>
              <a:t>При одинаковом количестве очков – приоритет имеет спортсмен, находящийся на более высоком месте на финише забега (позиция прихода).</a:t>
            </a:r>
            <a:endParaRPr lang="ru-RU" dirty="0">
              <a:solidFill>
                <a:srgbClr val="3E6CA4"/>
              </a:solidFill>
            </a:endParaRPr>
          </a:p>
          <a:p>
            <a:r>
              <a:rPr lang="ru-RU" b="1" dirty="0">
                <a:solidFill>
                  <a:srgbClr val="3E6CA4"/>
                </a:solidFill>
              </a:rPr>
              <a:t>По местам в протоколе Суперфинала спортсменам присваиваются финальные очки 34, 21, 13, 8, 5, 3, 2, 1, которые будут прибавлены к финальным очкам, набранным на трех дистанциях.</a:t>
            </a:r>
            <a:endParaRPr lang="ru-RU" sz="2400" dirty="0">
              <a:solidFill>
                <a:srgbClr val="3E6CA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5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26" y="279407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Формат с ранговыми финалами №1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15043" y="1861386"/>
            <a:ext cx="73930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Хиты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468343" y="1494009"/>
            <a:ext cx="818958" cy="320202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088028" y="1771630"/>
            <a:ext cx="1163204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Четверть</a:t>
            </a:r>
          </a:p>
          <a:p>
            <a:r>
              <a:rPr lang="ru-RU" dirty="0" smtClean="0"/>
              <a:t>финалы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63167" y="1494009"/>
            <a:ext cx="983604" cy="22583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843134" y="1793946"/>
            <a:ext cx="105990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Полу</a:t>
            </a:r>
          </a:p>
          <a:p>
            <a:r>
              <a:rPr lang="ru-RU" dirty="0" smtClean="0"/>
              <a:t>финалы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896720" y="1453528"/>
            <a:ext cx="934754" cy="165770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531546" y="1435111"/>
            <a:ext cx="87876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Финал</a:t>
            </a:r>
            <a:endParaRPr lang="de-DE" dirty="0" smtClean="0"/>
          </a:p>
          <a:p>
            <a:pPr algn="ctr"/>
            <a:r>
              <a:rPr lang="de-DE" dirty="0"/>
              <a:t>A</a:t>
            </a:r>
          </a:p>
        </p:txBody>
      </p:sp>
      <p:sp>
        <p:nvSpPr>
          <p:cNvPr id="11" name="Rechteck 10"/>
          <p:cNvSpPr/>
          <p:nvPr/>
        </p:nvSpPr>
        <p:spPr>
          <a:xfrm>
            <a:off x="9565748" y="1455247"/>
            <a:ext cx="810365" cy="89922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9560637" y="2518253"/>
            <a:ext cx="87876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Финал</a:t>
            </a:r>
            <a:endParaRPr lang="de-DE" dirty="0" smtClean="0"/>
          </a:p>
          <a:p>
            <a:pPr algn="ctr"/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9580053" y="2450730"/>
            <a:ext cx="810365" cy="89922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7161065" y="2175716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8845768" y="1470808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8850169" y="2507781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902770" y="4740321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RF3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4744816" y="3752406"/>
            <a:ext cx="853161" cy="265488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4332555" y="2203582"/>
            <a:ext cx="1794100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780207" y="1861386"/>
            <a:ext cx="86087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Предв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1801378" y="1494009"/>
            <a:ext cx="818958" cy="497712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2684322" y="2886434"/>
            <a:ext cx="747611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2655425" y="5367693"/>
            <a:ext cx="1964117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1"/>
          <p:cNvSpPr txBox="1"/>
          <p:nvPr/>
        </p:nvSpPr>
        <p:spPr>
          <a:xfrm>
            <a:off x="504226" y="3048739"/>
            <a:ext cx="1398460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500 метров</a:t>
            </a:r>
            <a:endParaRPr lang="de-DE" dirty="0"/>
          </a:p>
        </p:txBody>
      </p:sp>
      <p:sp>
        <p:nvSpPr>
          <p:cNvPr id="27" name="Textfeld 21"/>
          <p:cNvSpPr txBox="1"/>
          <p:nvPr/>
        </p:nvSpPr>
        <p:spPr>
          <a:xfrm>
            <a:off x="2110094" y="1050872"/>
            <a:ext cx="176772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Квалификация</a:t>
            </a:r>
            <a:endParaRPr lang="de-DE" dirty="0"/>
          </a:p>
        </p:txBody>
      </p:sp>
      <p:sp>
        <p:nvSpPr>
          <p:cNvPr id="28" name="Textfeld 21"/>
          <p:cNvSpPr txBox="1"/>
          <p:nvPr/>
        </p:nvSpPr>
        <p:spPr>
          <a:xfrm>
            <a:off x="6079451" y="1058653"/>
            <a:ext cx="18950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Основная часть</a:t>
            </a:r>
            <a:endParaRPr lang="de-DE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745561" y="5109653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4754595" y="5501127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743293" y="5943468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16"/>
          <p:cNvSpPr txBox="1"/>
          <p:nvPr/>
        </p:nvSpPr>
        <p:spPr>
          <a:xfrm>
            <a:off x="4902769" y="5116541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RF4</a:t>
            </a:r>
            <a:endParaRPr lang="de-DE" dirty="0"/>
          </a:p>
        </p:txBody>
      </p:sp>
      <p:sp>
        <p:nvSpPr>
          <p:cNvPr id="38" name="Textfeld 16"/>
          <p:cNvSpPr txBox="1"/>
          <p:nvPr/>
        </p:nvSpPr>
        <p:spPr>
          <a:xfrm>
            <a:off x="4852020" y="5541886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RF5</a:t>
            </a:r>
            <a:endParaRPr lang="de-DE" dirty="0"/>
          </a:p>
        </p:txBody>
      </p:sp>
      <p:sp>
        <p:nvSpPr>
          <p:cNvPr id="39" name="Textfeld 16"/>
          <p:cNvSpPr txBox="1"/>
          <p:nvPr/>
        </p:nvSpPr>
        <p:spPr>
          <a:xfrm>
            <a:off x="4834322" y="5974589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RF6</a:t>
            </a:r>
            <a:endParaRPr lang="de-DE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736093" y="4211306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762294" y="4656030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06002" y="380443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RF1</a:t>
            </a:r>
            <a:endParaRPr lang="de-DE" dirty="0"/>
          </a:p>
        </p:txBody>
      </p:sp>
      <p:sp>
        <p:nvSpPr>
          <p:cNvPr id="40" name="Textfeld 16"/>
          <p:cNvSpPr txBox="1"/>
          <p:nvPr/>
        </p:nvSpPr>
        <p:spPr>
          <a:xfrm>
            <a:off x="4901111" y="4249155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RF2</a:t>
            </a:r>
            <a:endParaRPr lang="de-DE" dirty="0"/>
          </a:p>
        </p:txBody>
      </p:sp>
      <p:sp>
        <p:nvSpPr>
          <p:cNvPr id="41" name="Pfeil nach rechts 23"/>
          <p:cNvSpPr/>
          <p:nvPr/>
        </p:nvSpPr>
        <p:spPr>
          <a:xfrm>
            <a:off x="4323426" y="3962574"/>
            <a:ext cx="429102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6079452" y="5201728"/>
            <a:ext cx="5474860" cy="7417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1"/>
                </a:solidFill>
              </a:rPr>
              <a:t>Ранговые финалы могут быть выделены в отдельную утреннюю сессию</a:t>
            </a:r>
            <a:endParaRPr lang="de-D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0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5" y="274638"/>
            <a:ext cx="8119571" cy="550622"/>
          </a:xfrm>
        </p:spPr>
        <p:txBody>
          <a:bodyPr/>
          <a:lstStyle/>
          <a:p>
            <a:r>
              <a:rPr lang="ru-RU" dirty="0" smtClean="0"/>
              <a:t>Суперфинал в новом формате (пробный)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95966"/>
              </p:ext>
            </p:extLst>
          </p:nvPr>
        </p:nvGraphicFramePr>
        <p:xfrm>
          <a:off x="1069675" y="1375879"/>
          <a:ext cx="9842742" cy="4179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221"/>
                <a:gridCol w="1213221"/>
                <a:gridCol w="1213221"/>
                <a:gridCol w="1210286"/>
                <a:gridCol w="1941152"/>
                <a:gridCol w="1803198"/>
                <a:gridCol w="1248443"/>
              </a:tblGrid>
              <a:tr h="103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1-ый отрезок очки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2-ой отрезок очки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3-ий отрезок очки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итоговый финиш очки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 очков в Суперфинале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Позиция прихода на финиш 3000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Финальные очки за Суперфинал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40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E6C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dirty="0">
                        <a:solidFill>
                          <a:srgbClr val="3E6CA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96" y="235819"/>
            <a:ext cx="6601322" cy="1143000"/>
          </a:xfrm>
        </p:spPr>
        <p:txBody>
          <a:bodyPr/>
          <a:lstStyle/>
          <a:p>
            <a:r>
              <a:rPr lang="ru-RU" dirty="0" smtClean="0"/>
              <a:t>Награждение</a:t>
            </a:r>
            <a:endParaRPr lang="ru-RU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81296" y="1378819"/>
            <a:ext cx="10155405" cy="48394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>
                <a:solidFill>
                  <a:srgbClr val="3E6CA4"/>
                </a:solidFill>
              </a:rPr>
              <a:t>Медали присуждаются спортсменам за места 1-3 в Итоговом протоколе во всех видах программы.</a:t>
            </a:r>
            <a:endParaRPr lang="ru-RU" sz="2000" dirty="0">
              <a:solidFill>
                <a:srgbClr val="3E6CA4"/>
              </a:solidFill>
            </a:endParaRPr>
          </a:p>
          <a:p>
            <a:pPr lvl="0" algn="just"/>
            <a:r>
              <a:rPr lang="ru-RU" dirty="0">
                <a:solidFill>
                  <a:srgbClr val="3E6CA4"/>
                </a:solidFill>
              </a:rPr>
              <a:t>Все 3 (три) медали выдаются спортсменам или эстафетным командам по результатам финиша (от первого к последнему), финала «А» и, если будет необходимо заполнить награждаемые позиции, по результатам финала «В».</a:t>
            </a:r>
            <a:endParaRPr lang="ru-RU" sz="2000" dirty="0">
              <a:solidFill>
                <a:srgbClr val="3E6CA4"/>
              </a:solidFill>
            </a:endParaRPr>
          </a:p>
          <a:p>
            <a:pPr lvl="0" algn="just"/>
            <a:r>
              <a:rPr lang="ru-RU" dirty="0">
                <a:solidFill>
                  <a:srgbClr val="3E6CA4"/>
                </a:solidFill>
              </a:rPr>
              <a:t>Вакансии в числе 3 (трех) наград могут появиться по результатам финала «А» в случаях: 1) если спортсмен или эстафетная команда получили пенальти, желтую карточку или красную карточку 2) если спортсмен или эстафетная команда не вышли на старт или 3) если спортсмен или команда не финишировали.</a:t>
            </a:r>
            <a:endParaRPr lang="ru-RU" sz="2000" dirty="0">
              <a:solidFill>
                <a:srgbClr val="3E6CA4"/>
              </a:solidFill>
            </a:endParaRPr>
          </a:p>
          <a:p>
            <a:pPr algn="just"/>
            <a:r>
              <a:rPr lang="ru-RU" dirty="0">
                <a:solidFill>
                  <a:srgbClr val="3E6CA4"/>
                </a:solidFill>
              </a:rPr>
              <a:t>Спортсмены или эстафетные команды, получившие пенальти, желтую или красную карточки, не вышедшие на старт или не финишировавшие, не получают медали. Нижестоящие спортсмены или эстафетные команды, финишировавшие в финале «B», в порядке финиширования поднимаются вверх. </a:t>
            </a:r>
            <a:endParaRPr lang="de-DE" sz="4000" dirty="0" smtClean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96" y="235819"/>
            <a:ext cx="6601322" cy="1143000"/>
          </a:xfrm>
        </p:spPr>
        <p:txBody>
          <a:bodyPr/>
          <a:lstStyle/>
          <a:p>
            <a:r>
              <a:rPr lang="ru-RU" dirty="0" smtClean="0"/>
              <a:t>Награждение пример финала А №1</a:t>
            </a:r>
            <a:endParaRPr lang="ru-RU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81296" y="1630391"/>
            <a:ext cx="10155405" cy="45029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2400" dirty="0" smtClean="0">
                <a:solidFill>
                  <a:srgbClr val="3E6CA4"/>
                </a:solidFill>
              </a:rPr>
              <a:t>                                                    </a:t>
            </a:r>
            <a:r>
              <a:rPr lang="ru-RU" sz="1800" dirty="0" smtClean="0">
                <a:solidFill>
                  <a:srgbClr val="3E6CA4"/>
                </a:solidFill>
              </a:rPr>
              <a:t>отдельные          многоборье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rgbClr val="3E6CA4"/>
                </a:solidFill>
              </a:rPr>
              <a:t> </a:t>
            </a:r>
            <a:r>
              <a:rPr lang="ru-RU" sz="1800" dirty="0" smtClean="0">
                <a:solidFill>
                  <a:srgbClr val="3E6CA4"/>
                </a:solidFill>
              </a:rPr>
              <a:t>                                                                   дистанции       очки на дистанции</a:t>
            </a:r>
          </a:p>
          <a:p>
            <a:pPr lvl="1"/>
            <a:endParaRPr lang="ru-RU" sz="2400" dirty="0" smtClean="0">
              <a:solidFill>
                <a:srgbClr val="3E6CA4"/>
              </a:solidFill>
            </a:endParaRP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Первое место (время)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Золото              34</a:t>
            </a:r>
            <a:endParaRPr lang="de-DE" sz="2400" dirty="0" smtClean="0">
              <a:solidFill>
                <a:srgbClr val="3E6CA4"/>
              </a:solidFill>
            </a:endParaRP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Второе место (время)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Серебро           21</a:t>
            </a:r>
            <a:endParaRPr lang="de-DE" sz="2400" dirty="0" smtClean="0">
              <a:solidFill>
                <a:srgbClr val="3E6CA4"/>
              </a:solidFill>
            </a:endParaRP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Третье место (</a:t>
            </a:r>
            <a:r>
              <a:rPr lang="en-US" sz="2400" dirty="0" smtClean="0">
                <a:solidFill>
                  <a:srgbClr val="3E6CA4"/>
                </a:solidFill>
              </a:rPr>
              <a:t>DNF)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3 место               </a:t>
            </a:r>
            <a:r>
              <a:rPr lang="ru-RU" sz="2200" dirty="0" smtClean="0">
                <a:solidFill>
                  <a:srgbClr val="3E6CA4"/>
                </a:solidFill>
              </a:rPr>
              <a:t>3   </a:t>
            </a:r>
            <a:r>
              <a:rPr lang="ru-RU" sz="2200" dirty="0">
                <a:solidFill>
                  <a:srgbClr val="3E6CA4"/>
                </a:solidFill>
              </a:rPr>
              <a:t>столько сколько первый в </a:t>
            </a:r>
            <a:r>
              <a:rPr lang="ru-RU" sz="2200" dirty="0" err="1">
                <a:solidFill>
                  <a:srgbClr val="3E6CA4"/>
                </a:solidFill>
              </a:rPr>
              <a:t>ф.В</a:t>
            </a:r>
            <a:endParaRPr lang="ru-RU" sz="2200" dirty="0" smtClean="0">
              <a:solidFill>
                <a:srgbClr val="3E6CA4"/>
              </a:solidFill>
            </a:endParaRPr>
          </a:p>
          <a:p>
            <a:pPr marL="457200" lvl="1" indent="0">
              <a:buNone/>
            </a:pPr>
            <a:r>
              <a:rPr lang="ru-RU" sz="2400" dirty="0">
                <a:solidFill>
                  <a:srgbClr val="3E6CA4"/>
                </a:solidFill>
              </a:rPr>
              <a:t> </a:t>
            </a:r>
            <a:r>
              <a:rPr lang="ru-RU" sz="2400" dirty="0" smtClean="0">
                <a:solidFill>
                  <a:srgbClr val="3E6CA4"/>
                </a:solidFill>
              </a:rPr>
              <a:t>                                                    без медали</a:t>
            </a:r>
            <a:endParaRPr lang="de-DE" dirty="0">
              <a:solidFill>
                <a:srgbClr val="3E6CA4"/>
              </a:solidFill>
            </a:endParaRP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Четвертое место (</a:t>
            </a:r>
            <a:r>
              <a:rPr lang="en-US" sz="2400" dirty="0" smtClean="0">
                <a:solidFill>
                  <a:srgbClr val="3E6CA4"/>
                </a:solidFill>
              </a:rPr>
              <a:t>PEN)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</a:t>
            </a:r>
            <a:r>
              <a:rPr lang="de-DE" sz="2400" dirty="0" smtClean="0">
                <a:solidFill>
                  <a:srgbClr val="3E6CA4"/>
                </a:solidFill>
              </a:rPr>
              <a:t>4 </a:t>
            </a:r>
            <a:r>
              <a:rPr lang="ru-RU" sz="2400" dirty="0" smtClean="0">
                <a:solidFill>
                  <a:srgbClr val="3E6CA4"/>
                </a:solidFill>
              </a:rPr>
              <a:t>место               3   </a:t>
            </a:r>
            <a:r>
              <a:rPr lang="ru-RU" dirty="0" smtClean="0">
                <a:solidFill>
                  <a:srgbClr val="3E6CA4"/>
                </a:solidFill>
              </a:rPr>
              <a:t>столько сколько первый в </a:t>
            </a:r>
            <a:r>
              <a:rPr lang="ru-RU" dirty="0" err="1" smtClean="0">
                <a:solidFill>
                  <a:srgbClr val="3E6CA4"/>
                </a:solidFill>
              </a:rPr>
              <a:t>ф.В</a:t>
            </a:r>
            <a:endParaRPr lang="de-DE" dirty="0" smtClean="0">
              <a:solidFill>
                <a:srgbClr val="3E6CA4"/>
              </a:solidFill>
            </a:endParaRP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Пятое место </a:t>
            </a:r>
            <a:r>
              <a:rPr lang="en-US" sz="2400" dirty="0" smtClean="0">
                <a:solidFill>
                  <a:srgbClr val="3E6CA4"/>
                </a:solidFill>
              </a:rPr>
              <a:t>(PEN)  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</a:t>
            </a:r>
            <a:r>
              <a:rPr lang="de-DE" sz="2400" dirty="0" smtClean="0">
                <a:solidFill>
                  <a:srgbClr val="3E6CA4"/>
                </a:solidFill>
              </a:rPr>
              <a:t>5 </a:t>
            </a:r>
            <a:r>
              <a:rPr lang="ru-RU" sz="2400" dirty="0">
                <a:solidFill>
                  <a:srgbClr val="3E6CA4"/>
                </a:solidFill>
              </a:rPr>
              <a:t>место               </a:t>
            </a:r>
            <a:r>
              <a:rPr lang="ru-RU" sz="2400" dirty="0" smtClean="0">
                <a:solidFill>
                  <a:srgbClr val="3E6CA4"/>
                </a:solidFill>
              </a:rPr>
              <a:t>3   </a:t>
            </a:r>
            <a:r>
              <a:rPr lang="ru-RU" dirty="0" smtClean="0">
                <a:solidFill>
                  <a:srgbClr val="3E6CA4"/>
                </a:solidFill>
              </a:rPr>
              <a:t>столько </a:t>
            </a:r>
            <a:r>
              <a:rPr lang="ru-RU" dirty="0">
                <a:solidFill>
                  <a:srgbClr val="3E6CA4"/>
                </a:solidFill>
              </a:rPr>
              <a:t>сколько первый в </a:t>
            </a:r>
            <a:r>
              <a:rPr lang="ru-RU" dirty="0" err="1">
                <a:solidFill>
                  <a:srgbClr val="3E6CA4"/>
                </a:solidFill>
              </a:rPr>
              <a:t>ф.В</a:t>
            </a:r>
            <a:endParaRPr lang="de-DE" dirty="0">
              <a:solidFill>
                <a:srgbClr val="3E6CA4"/>
              </a:solidFill>
            </a:endParaRPr>
          </a:p>
          <a:p>
            <a:pPr lvl="1"/>
            <a:endParaRPr lang="ru-RU" sz="2400" dirty="0">
              <a:solidFill>
                <a:srgbClr val="3E6CA4"/>
              </a:solidFill>
            </a:endParaRPr>
          </a:p>
          <a:p>
            <a:pPr marL="457200" lvl="1" indent="0">
              <a:buNone/>
            </a:pPr>
            <a:r>
              <a:rPr lang="ru-RU" sz="2400" dirty="0" smtClean="0">
                <a:solidFill>
                  <a:srgbClr val="3E6CA4"/>
                </a:solidFill>
              </a:rPr>
              <a:t>4 и 5 место – располагаются в Протоколе с учетом предыдущих кругов.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3E6CA4"/>
                </a:solidFill>
              </a:rPr>
              <a:t>DNF – </a:t>
            </a:r>
            <a:r>
              <a:rPr lang="ru-RU" sz="2400" dirty="0" smtClean="0">
                <a:solidFill>
                  <a:srgbClr val="FF0000"/>
                </a:solidFill>
              </a:rPr>
              <a:t>НЕ</a:t>
            </a:r>
            <a:r>
              <a:rPr lang="ru-RU" sz="2400" dirty="0" smtClean="0">
                <a:solidFill>
                  <a:srgbClr val="3E6CA4"/>
                </a:solidFill>
              </a:rPr>
              <a:t> может иметь медаль ни при каких случаях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3E6CA4"/>
                </a:solidFill>
              </a:rPr>
              <a:t>PEN, DNS – </a:t>
            </a:r>
            <a:r>
              <a:rPr lang="ru-RU" sz="2400" dirty="0" smtClean="0">
                <a:solidFill>
                  <a:srgbClr val="3E6CA4"/>
                </a:solidFill>
              </a:rPr>
              <a:t>не может иметь медаль</a:t>
            </a:r>
            <a:endParaRPr lang="de-DE" sz="2400" dirty="0" smtClean="0">
              <a:solidFill>
                <a:srgbClr val="3E6CA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21465"/>
              </p:ext>
            </p:extLst>
          </p:nvPr>
        </p:nvGraphicFramePr>
        <p:xfrm>
          <a:off x="8151963" y="879895"/>
          <a:ext cx="1774044" cy="2252384"/>
        </p:xfrm>
        <a:graphic>
          <a:graphicData uri="http://schemas.openxmlformats.org/drawingml/2006/table">
            <a:tbl>
              <a:tblPr/>
              <a:tblGrid>
                <a:gridCol w="262250"/>
                <a:gridCol w="647912"/>
                <a:gridCol w="401088"/>
                <a:gridCol w="462794"/>
              </a:tblGrid>
              <a:tr h="1821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Финалы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Финальные очки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№ забега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Позиция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1.32,943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1.33,080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DNF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1.48,741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1.48,891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DNF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96" y="235819"/>
            <a:ext cx="6601322" cy="1143000"/>
          </a:xfrm>
        </p:spPr>
        <p:txBody>
          <a:bodyPr/>
          <a:lstStyle/>
          <a:p>
            <a:r>
              <a:rPr lang="ru-RU" dirty="0" smtClean="0"/>
              <a:t>Награждение пример финала А №2</a:t>
            </a:r>
            <a:endParaRPr lang="ru-RU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81296" y="1293963"/>
            <a:ext cx="10155405" cy="48394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2400" dirty="0" smtClean="0">
                <a:solidFill>
                  <a:srgbClr val="3E6CA4"/>
                </a:solidFill>
              </a:rPr>
              <a:t>                                             </a:t>
            </a:r>
            <a:r>
              <a:rPr lang="ru-RU" sz="1800" dirty="0" smtClean="0">
                <a:solidFill>
                  <a:srgbClr val="3E6CA4"/>
                </a:solidFill>
              </a:rPr>
              <a:t>отдельные дистанции       </a:t>
            </a: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Первое место (время)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Золото              </a:t>
            </a: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Второе место (время)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Серебро    </a:t>
            </a: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Третье место (</a:t>
            </a:r>
            <a:r>
              <a:rPr lang="ru-RU" sz="2400" u="sng" dirty="0" smtClean="0">
                <a:solidFill>
                  <a:srgbClr val="3E6CA4"/>
                </a:solidFill>
              </a:rPr>
              <a:t>финал В</a:t>
            </a:r>
            <a:r>
              <a:rPr lang="ru-RU" sz="2400" dirty="0" smtClean="0">
                <a:solidFill>
                  <a:srgbClr val="3E6CA4"/>
                </a:solidFill>
              </a:rPr>
              <a:t>)    Бронза</a:t>
            </a: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Четвертое место (</a:t>
            </a:r>
            <a:r>
              <a:rPr lang="en-US" sz="2400" dirty="0" smtClean="0">
                <a:solidFill>
                  <a:srgbClr val="3E6CA4"/>
                </a:solidFill>
              </a:rPr>
              <a:t>DNF</a:t>
            </a:r>
            <a:r>
              <a:rPr lang="ru-RU" sz="2400" dirty="0" smtClean="0">
                <a:solidFill>
                  <a:srgbClr val="3E6CA4"/>
                </a:solidFill>
              </a:rPr>
              <a:t>)     4 место</a:t>
            </a:r>
          </a:p>
          <a:p>
            <a:pPr lvl="1"/>
            <a:r>
              <a:rPr lang="ru-RU" sz="2400" dirty="0" smtClean="0">
                <a:solidFill>
                  <a:srgbClr val="3E6CA4"/>
                </a:solidFill>
              </a:rPr>
              <a:t>Пятое место (</a:t>
            </a:r>
            <a:r>
              <a:rPr lang="en-US" sz="2400" dirty="0" smtClean="0">
                <a:solidFill>
                  <a:srgbClr val="3E6CA4"/>
                </a:solidFill>
              </a:rPr>
              <a:t>PEN)</a:t>
            </a:r>
            <a:r>
              <a:rPr lang="de-DE" sz="2400" dirty="0" smtClean="0">
                <a:solidFill>
                  <a:srgbClr val="3E6CA4"/>
                </a:solidFill>
              </a:rPr>
              <a:t>	</a:t>
            </a:r>
            <a:r>
              <a:rPr lang="ru-RU" sz="2400" dirty="0" smtClean="0">
                <a:solidFill>
                  <a:srgbClr val="3E6CA4"/>
                </a:solidFill>
              </a:rPr>
              <a:t>     </a:t>
            </a:r>
            <a:r>
              <a:rPr lang="ru-RU" sz="2400" dirty="0">
                <a:solidFill>
                  <a:srgbClr val="3E6CA4"/>
                </a:solidFill>
              </a:rPr>
              <a:t>5</a:t>
            </a:r>
            <a:r>
              <a:rPr lang="de-DE" sz="2400" dirty="0" smtClean="0">
                <a:solidFill>
                  <a:srgbClr val="3E6CA4"/>
                </a:solidFill>
              </a:rPr>
              <a:t> </a:t>
            </a:r>
            <a:r>
              <a:rPr lang="ru-RU" sz="2400" dirty="0" smtClean="0">
                <a:solidFill>
                  <a:srgbClr val="3E6CA4"/>
                </a:solidFill>
              </a:rPr>
              <a:t>место               </a:t>
            </a:r>
          </a:p>
          <a:p>
            <a:pPr lvl="1"/>
            <a:endParaRPr lang="de-DE" dirty="0">
              <a:solidFill>
                <a:srgbClr val="3E6CA4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3E6CA4"/>
                </a:solidFill>
              </a:rPr>
              <a:t>DNF, PEN, DNS – </a:t>
            </a:r>
            <a:r>
              <a:rPr lang="ru-RU" sz="2400" dirty="0" smtClean="0">
                <a:solidFill>
                  <a:srgbClr val="3E6CA4"/>
                </a:solidFill>
              </a:rPr>
              <a:t>не может иметь медаль</a:t>
            </a:r>
            <a:endParaRPr lang="de-DE" sz="2400" dirty="0" smtClean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96" y="235819"/>
            <a:ext cx="6601322" cy="1143000"/>
          </a:xfrm>
        </p:spPr>
        <p:txBody>
          <a:bodyPr/>
          <a:lstStyle/>
          <a:p>
            <a:r>
              <a:rPr lang="ru-RU" dirty="0" smtClean="0"/>
              <a:t>Награждение</a:t>
            </a:r>
            <a:endParaRPr lang="ru-RU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98216" y="1214917"/>
            <a:ext cx="10586727" cy="48394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800" dirty="0">
                <a:solidFill>
                  <a:srgbClr val="3E6CA4"/>
                </a:solidFill>
                <a:latin typeface="+mj-lt"/>
              </a:rPr>
              <a:t>Спортсмены, участвовавшие как минимум в одном квалификационном круге соревнований в составе эстафетной команды, но не участвовавшие в финальном забеге, считаются непосредственными участниками данного вида программы и в случае занятия командой призового места признаются победителями или призёрами наравне со спортсменами, участвовавшими в финальном забеге эстафетной команды.</a:t>
            </a:r>
          </a:p>
          <a:p>
            <a:pPr lvl="0" algn="just"/>
            <a:r>
              <a:rPr lang="ru-RU" sz="1800" dirty="0">
                <a:solidFill>
                  <a:srgbClr val="3E6CA4"/>
                </a:solidFill>
                <a:latin typeface="+mj-lt"/>
              </a:rPr>
              <a:t>Спортсмен, который был заявлен в эстафетную команду, но не принял участие в забеге ни в одном квалификационном круге, не будет отображен в Итоговом протоколе эстафеты и не может участвовать в награждении.</a:t>
            </a:r>
          </a:p>
          <a:p>
            <a:pPr lvl="0" algn="just"/>
            <a:r>
              <a:rPr lang="ru-RU" sz="1800" dirty="0">
                <a:solidFill>
                  <a:srgbClr val="3E6CA4"/>
                </a:solidFill>
                <a:latin typeface="+mj-lt"/>
              </a:rPr>
              <a:t>Спортсмен, который заменен на запасного в составе эстафетной команды в случае назначенного </a:t>
            </a:r>
            <a:r>
              <a:rPr lang="ru-RU" sz="1800" dirty="0" err="1">
                <a:solidFill>
                  <a:srgbClr val="3E6CA4"/>
                </a:solidFill>
                <a:latin typeface="+mj-lt"/>
              </a:rPr>
              <a:t>перезабега</a:t>
            </a:r>
            <a:r>
              <a:rPr lang="ru-RU" sz="1800" dirty="0">
                <a:solidFill>
                  <a:srgbClr val="3E6CA4"/>
                </a:solidFill>
                <a:latin typeface="+mj-lt"/>
              </a:rPr>
              <a:t>/</a:t>
            </a:r>
            <a:r>
              <a:rPr lang="ru-RU" sz="1800" dirty="0" err="1">
                <a:solidFill>
                  <a:srgbClr val="3E6CA4"/>
                </a:solidFill>
                <a:latin typeface="+mj-lt"/>
              </a:rPr>
              <a:t>перестарта</a:t>
            </a:r>
            <a:r>
              <a:rPr lang="ru-RU" sz="1800" dirty="0">
                <a:solidFill>
                  <a:srgbClr val="3E6CA4"/>
                </a:solidFill>
                <a:latin typeface="+mj-lt"/>
              </a:rPr>
              <a:t>, не считается участником забега и к нему применяется подпункт </a:t>
            </a:r>
            <a:r>
              <a:rPr lang="ru-RU" sz="1800" dirty="0" smtClean="0">
                <a:solidFill>
                  <a:srgbClr val="3E6CA4"/>
                </a:solidFill>
                <a:latin typeface="+mj-lt"/>
              </a:rPr>
              <a:t>выше.</a:t>
            </a:r>
            <a:endParaRPr lang="ru-RU" sz="1800" dirty="0">
              <a:solidFill>
                <a:srgbClr val="3E6CA4"/>
              </a:solidFill>
              <a:latin typeface="+mj-lt"/>
            </a:endParaRPr>
          </a:p>
          <a:p>
            <a:pPr lvl="0" algn="just"/>
            <a:r>
              <a:rPr lang="ru-RU" sz="1800" dirty="0">
                <a:solidFill>
                  <a:srgbClr val="3E6CA4"/>
                </a:solidFill>
                <a:latin typeface="+mj-lt"/>
              </a:rPr>
              <a:t>Спортсмены/эстафетные команды, имеющие одинаковый временной результат и финишировавшие первыми в финале «А» получат медали как победители соревнований. В этом случае медаль за второе место никому не присуждается.</a:t>
            </a:r>
          </a:p>
          <a:p>
            <a:pPr lvl="0" algn="just"/>
            <a:r>
              <a:rPr lang="ru-RU" sz="1800" dirty="0">
                <a:solidFill>
                  <a:srgbClr val="3E6CA4"/>
                </a:solidFill>
                <a:latin typeface="+mj-lt"/>
              </a:rPr>
              <a:t>Спортсмены/эстафетные команды, имеющие одинаковый временной результат и финишировавшие вторыми в финале «А» получат медали как «серебряные призеры» соревнований. В этом случае медаль за третье место никому не присуждается.</a:t>
            </a:r>
          </a:p>
          <a:p>
            <a:pPr lvl="0" algn="just"/>
            <a:r>
              <a:rPr lang="ru-RU" sz="1800" dirty="0">
                <a:solidFill>
                  <a:srgbClr val="3E6CA4"/>
                </a:solidFill>
                <a:latin typeface="+mj-lt"/>
              </a:rPr>
              <a:t>Спортсмены/эстафетные команды, имеющие одинаковый временной результат и финишировавшие третьими в финале «А» получат медали как «бронзовые призеры» соревнований. </a:t>
            </a:r>
          </a:p>
        </p:txBody>
      </p:sp>
    </p:spTree>
    <p:extLst>
      <p:ext uri="{BB962C8B-B14F-4D97-AF65-F5344CB8AC3E}">
        <p14:creationId xmlns:p14="http://schemas.microsoft.com/office/powerpoint/2010/main" val="536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Случаи </a:t>
            </a:r>
            <a:r>
              <a:rPr lang="en-US" dirty="0"/>
              <a:t>DNF </a:t>
            </a:r>
            <a:r>
              <a:rPr lang="ru-RU" dirty="0"/>
              <a:t>и </a:t>
            </a:r>
            <a:r>
              <a:rPr lang="en-US" dirty="0"/>
              <a:t>NT</a:t>
            </a:r>
            <a:r>
              <a:rPr lang="ru-RU" dirty="0"/>
              <a:t> в протоколах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91185" y="1417638"/>
            <a:ext cx="11095684" cy="543173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3E6CA4"/>
                </a:solidFill>
              </a:rPr>
              <a:t>Спортсмен, которого замкнули (догнали, обогнали) на один круг, обязан продолжить свой бег ближе к внешней границе дорожки, не мешая и не создавая помех другим спортсменам</a:t>
            </a:r>
            <a:r>
              <a:rPr lang="ru-RU" dirty="0" smtClean="0">
                <a:solidFill>
                  <a:srgbClr val="3E6CA4"/>
                </a:solidFill>
              </a:rPr>
              <a:t>.</a:t>
            </a:r>
            <a:endParaRPr lang="en-US" dirty="0" smtClean="0">
              <a:solidFill>
                <a:srgbClr val="3E6CA4"/>
              </a:solidFill>
            </a:endParaRPr>
          </a:p>
          <a:p>
            <a:pPr algn="just"/>
            <a:r>
              <a:rPr lang="ru-RU" dirty="0">
                <a:solidFill>
                  <a:srgbClr val="3E6CA4"/>
                </a:solidFill>
              </a:rPr>
              <a:t>Спортсмен, которому после свистка главного судьи остается пробежать еще не более 2-х кругов, может быть объявлен финишировавшим без времени (</a:t>
            </a:r>
            <a:r>
              <a:rPr lang="en-GB" dirty="0">
                <a:solidFill>
                  <a:srgbClr val="3E6CA4"/>
                </a:solidFill>
              </a:rPr>
              <a:t>NT</a:t>
            </a:r>
            <a:r>
              <a:rPr lang="ru-RU" dirty="0">
                <a:solidFill>
                  <a:srgbClr val="3E6CA4"/>
                </a:solidFill>
              </a:rPr>
              <a:t>). </a:t>
            </a:r>
            <a:endParaRPr lang="ru-RU" dirty="0" smtClean="0">
              <a:solidFill>
                <a:srgbClr val="3E6CA4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ko-KR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NT – </a:t>
            </a:r>
            <a:r>
              <a:rPr lang="ru-RU" altLang="ko-KR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даёт главный судья, когда спортсмен отстал </a:t>
            </a:r>
            <a:r>
              <a:rPr lang="ru-RU" altLang="ko-KR" sz="1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менее</a:t>
            </a:r>
            <a:r>
              <a:rPr lang="ru-RU" altLang="ko-KR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,</a:t>
            </a:r>
            <a:r>
              <a:rPr lang="ru-RU" altLang="ko-KR" sz="1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altLang="ko-KR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чем на два круга и требуется соблюдение графика проведения соревнований. В этом случае, спортсмен объявлен финишировавшим и ему присуждается позиция прихода. Это правило не распространяется на финалы А или В, в них спортсмены обязаны финишировать!!!</a:t>
            </a:r>
            <a:endParaRPr lang="en-GB" altLang="ko-KR" sz="18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srgbClr val="3E6CA4"/>
                </a:solidFill>
              </a:rPr>
              <a:t>Если </a:t>
            </a:r>
            <a:r>
              <a:rPr lang="ru-RU" dirty="0">
                <a:solidFill>
                  <a:srgbClr val="3E6CA4"/>
                </a:solidFill>
              </a:rPr>
              <a:t>спортсмена обогнали на два круга, он обязан прекратить бег и уйти в центр круга (за исключением случаев, когда в непосредственной близости от него находится соперник). </a:t>
            </a:r>
            <a:r>
              <a:rPr lang="ru-RU" dirty="0" smtClean="0">
                <a:solidFill>
                  <a:srgbClr val="3E6CA4"/>
                </a:solidFill>
              </a:rPr>
              <a:t>Такой спортсмен будет занесен </a:t>
            </a:r>
            <a:r>
              <a:rPr lang="ru-RU" dirty="0">
                <a:solidFill>
                  <a:srgbClr val="3E6CA4"/>
                </a:solidFill>
              </a:rPr>
              <a:t>в протокол, как не </a:t>
            </a:r>
            <a:r>
              <a:rPr lang="ru-RU" dirty="0" smtClean="0">
                <a:solidFill>
                  <a:srgbClr val="3E6CA4"/>
                </a:solidFill>
              </a:rPr>
              <a:t>финишировавший </a:t>
            </a:r>
            <a:r>
              <a:rPr lang="ru-RU" dirty="0">
                <a:solidFill>
                  <a:srgbClr val="3E6CA4"/>
                </a:solidFill>
              </a:rPr>
              <a:t>(</a:t>
            </a:r>
            <a:r>
              <a:rPr lang="en-US" dirty="0">
                <a:solidFill>
                  <a:srgbClr val="3E6CA4"/>
                </a:solidFill>
              </a:rPr>
              <a:t>DNF</a:t>
            </a:r>
            <a:r>
              <a:rPr lang="ru-RU" dirty="0">
                <a:solidFill>
                  <a:srgbClr val="3E6CA4"/>
                </a:solidFill>
              </a:rPr>
              <a:t>). </a:t>
            </a:r>
            <a:endParaRPr lang="ru-RU" dirty="0" smtClean="0">
              <a:solidFill>
                <a:srgbClr val="3E6CA4"/>
              </a:solidFill>
            </a:endParaRPr>
          </a:p>
          <a:p>
            <a:pPr lvl="0"/>
            <a:endParaRPr lang="ru-RU" sz="2000" dirty="0">
              <a:solidFill>
                <a:srgbClr val="3E6CA4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Случаи </a:t>
            </a:r>
            <a:r>
              <a:rPr lang="en-US" dirty="0"/>
              <a:t>DNF </a:t>
            </a:r>
            <a:r>
              <a:rPr lang="ru-RU" dirty="0"/>
              <a:t>и </a:t>
            </a:r>
            <a:r>
              <a:rPr lang="en-US" dirty="0"/>
              <a:t>NT</a:t>
            </a:r>
            <a:r>
              <a:rPr lang="ru-RU" dirty="0"/>
              <a:t> в протоколах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55086" y="1486649"/>
            <a:ext cx="10095023" cy="5431736"/>
          </a:xfrm>
        </p:spPr>
        <p:txBody>
          <a:bodyPr/>
          <a:lstStyle/>
          <a:p>
            <a:pPr lvl="0" algn="just"/>
            <a:r>
              <a:rPr lang="ru-RU" dirty="0">
                <a:solidFill>
                  <a:srgbClr val="3E6CA4"/>
                </a:solidFill>
              </a:rPr>
              <a:t>Спортсмен считается закончившим дистанцию в момент пересечения финишной линии ближайшим к ней концом лезвия конька. Спортсмены должны финишировать максимально прижимая лезвия обоих коньков к поверхности льда. По возможности спортсмены должны финишировать в пределах финишной линии.</a:t>
            </a:r>
          </a:p>
          <a:p>
            <a:pPr lvl="0" algn="just"/>
            <a:r>
              <a:rPr lang="ru-RU" dirty="0">
                <a:solidFill>
                  <a:srgbClr val="3E6CA4"/>
                </a:solidFill>
              </a:rPr>
              <a:t>Если спортсмен финишировал за пределами финишной линии, но старший судья на финише визуально может определить порядок прихода такого спортсмена, то спортсмен считается </a:t>
            </a:r>
            <a:r>
              <a:rPr lang="ru-RU" dirty="0" smtClean="0">
                <a:solidFill>
                  <a:srgbClr val="3E6CA4"/>
                </a:solidFill>
              </a:rPr>
              <a:t>финишировавшим без </a:t>
            </a:r>
            <a:r>
              <a:rPr lang="ru-RU" dirty="0">
                <a:solidFill>
                  <a:srgbClr val="3E6CA4"/>
                </a:solidFill>
              </a:rPr>
              <a:t>времени (</a:t>
            </a:r>
            <a:r>
              <a:rPr lang="en-US" dirty="0">
                <a:solidFill>
                  <a:srgbClr val="3E6CA4"/>
                </a:solidFill>
              </a:rPr>
              <a:t>NT</a:t>
            </a:r>
            <a:r>
              <a:rPr lang="ru-RU" dirty="0">
                <a:solidFill>
                  <a:srgbClr val="3E6CA4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900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Случаи </a:t>
            </a:r>
            <a:r>
              <a:rPr lang="en-US" dirty="0"/>
              <a:t>DNF </a:t>
            </a:r>
            <a:r>
              <a:rPr lang="ru-RU" dirty="0"/>
              <a:t>и </a:t>
            </a:r>
            <a:r>
              <a:rPr lang="en-US" dirty="0"/>
              <a:t>NT</a:t>
            </a:r>
            <a:r>
              <a:rPr lang="ru-RU" dirty="0"/>
              <a:t> в протоколах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17063" y="1521155"/>
            <a:ext cx="10095023" cy="543173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3E6CA4"/>
                </a:solidFill>
              </a:rPr>
              <a:t>Если спортсмен вынужденно сократил дистанцию и при этом получил преимущество над соперниками, бегущими перед ним, результат такого спортсмена в протоколе будет не финишировал (</a:t>
            </a:r>
            <a:r>
              <a:rPr lang="en-US" dirty="0">
                <a:solidFill>
                  <a:srgbClr val="3E6CA4"/>
                </a:solidFill>
              </a:rPr>
              <a:t>DNF</a:t>
            </a:r>
            <a:r>
              <a:rPr lang="ru-RU" dirty="0">
                <a:solidFill>
                  <a:srgbClr val="3E6CA4"/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rgbClr val="3E6CA4"/>
                </a:solidFill>
              </a:rPr>
              <a:t>Если спортсмен вынужденно сократил дистанцию и при этом не получил преимущество над соперниками, бегущими перед ним, результат такого спортсмена будет зафиксирован согласно пересечению финишной линии.</a:t>
            </a:r>
          </a:p>
          <a:p>
            <a:pPr algn="just"/>
            <a:r>
              <a:rPr lang="ru-RU" dirty="0">
                <a:solidFill>
                  <a:srgbClr val="3E6CA4"/>
                </a:solidFill>
              </a:rPr>
              <a:t>Если спортсмен, бегущий на первой позиции вынужденно сократил дистанцию и при этом финишировал первым, результат такого спортсмена в протоколе будет финишировал без времени (</a:t>
            </a:r>
            <a:r>
              <a:rPr lang="en-US" dirty="0">
                <a:solidFill>
                  <a:srgbClr val="3E6CA4"/>
                </a:solidFill>
              </a:rPr>
              <a:t>NT</a:t>
            </a:r>
            <a:r>
              <a:rPr lang="ru-RU" dirty="0">
                <a:solidFill>
                  <a:srgbClr val="3E6CA4"/>
                </a:solidFill>
              </a:rPr>
              <a:t>).</a:t>
            </a:r>
          </a:p>
          <a:p>
            <a:pPr marL="0" indent="0" algn="just">
              <a:buNone/>
            </a:pPr>
            <a:endParaRPr lang="ru-RU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Случаи </a:t>
            </a:r>
            <a:r>
              <a:rPr lang="en-US" dirty="0"/>
              <a:t>DNF </a:t>
            </a:r>
            <a:r>
              <a:rPr lang="ru-RU" dirty="0"/>
              <a:t>и </a:t>
            </a:r>
            <a:r>
              <a:rPr lang="en-US" dirty="0"/>
              <a:t>NT</a:t>
            </a:r>
            <a:r>
              <a:rPr lang="ru-RU" dirty="0"/>
              <a:t> в протоколах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1141594"/>
            <a:ext cx="11501125" cy="543173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6CA4"/>
                </a:solidFill>
              </a:rPr>
              <a:t>Спортсмен</a:t>
            </a:r>
            <a:r>
              <a:rPr lang="ru-RU" sz="2000" dirty="0">
                <a:solidFill>
                  <a:srgbClr val="3E6CA4"/>
                </a:solidFill>
              </a:rPr>
              <a:t>, из-за которого забег был остановлен (для сохранения его здоровья), не будет допущен к участию в повторном старте, за исключением случаев, когда спортсмен не </a:t>
            </a:r>
            <a:r>
              <a:rPr lang="ru-RU" sz="2000" dirty="0" smtClean="0">
                <a:solidFill>
                  <a:srgbClr val="3E6CA4"/>
                </a:solidFill>
              </a:rPr>
              <a:t>смог </a:t>
            </a:r>
            <a:r>
              <a:rPr lang="ru-RU" sz="2000" dirty="0">
                <a:solidFill>
                  <a:srgbClr val="3E6CA4"/>
                </a:solidFill>
              </a:rPr>
              <a:t>продолжить бег по независящим от него причинам (поломка лезвия конька, </a:t>
            </a:r>
            <a:r>
              <a:rPr lang="ru-RU" sz="2000" dirty="0" err="1">
                <a:solidFill>
                  <a:srgbClr val="3E6CA4"/>
                </a:solidFill>
              </a:rPr>
              <a:t>застревание</a:t>
            </a:r>
            <a:r>
              <a:rPr lang="ru-RU" sz="2000" dirty="0">
                <a:solidFill>
                  <a:srgbClr val="3E6CA4"/>
                </a:solidFill>
              </a:rPr>
              <a:t> в </a:t>
            </a:r>
            <a:r>
              <a:rPr lang="ru-RU" sz="2000" dirty="0" smtClean="0">
                <a:solidFill>
                  <a:srgbClr val="3E6CA4"/>
                </a:solidFill>
              </a:rPr>
              <a:t>матах, травма </a:t>
            </a:r>
            <a:r>
              <a:rPr lang="ru-RU" sz="2000" dirty="0">
                <a:solidFill>
                  <a:srgbClr val="3E6CA4"/>
                </a:solidFill>
              </a:rPr>
              <a:t>и т.п.). Этот абзац Правил не относится к процедуре старта. Результатом спортсмена, не допущенного к повторному старту будет «не финишировал» (статус </a:t>
            </a:r>
            <a:r>
              <a:rPr lang="en-US" sz="2000" dirty="0">
                <a:solidFill>
                  <a:srgbClr val="3E6CA4"/>
                </a:solidFill>
              </a:rPr>
              <a:t>DNF</a:t>
            </a:r>
            <a:r>
              <a:rPr lang="ru-RU" sz="2000" dirty="0" smtClean="0">
                <a:solidFill>
                  <a:srgbClr val="3E6CA4"/>
                </a:solidFill>
              </a:rPr>
              <a:t>).</a:t>
            </a:r>
          </a:p>
          <a:p>
            <a:pPr lvl="0" algn="just"/>
            <a:r>
              <a:rPr lang="ru-RU" sz="2000" dirty="0" smtClean="0">
                <a:solidFill>
                  <a:srgbClr val="3E6CA4"/>
                </a:solidFill>
              </a:rPr>
              <a:t>Если </a:t>
            </a:r>
            <a:r>
              <a:rPr lang="ru-RU" sz="2000" dirty="0">
                <a:solidFill>
                  <a:srgbClr val="3E6CA4"/>
                </a:solidFill>
              </a:rPr>
              <a:t>спортсмен получил травму в результате действий соперника, главный судья может вывести пострадавшего спортсмена в следующий квалификационный круг соревнований или позволить ему участвовать в повторном старте или повторном забеге. В случае, если врач соревнований не разрешает участвовать в повторном старте или повторном забеге такой спортсмен не допускается до участия в забеге. Результатом спортсмена, не допущенного к старту будет «не финишировал» (статус </a:t>
            </a:r>
            <a:r>
              <a:rPr lang="en-US" sz="2000" dirty="0">
                <a:solidFill>
                  <a:srgbClr val="3E6CA4"/>
                </a:solidFill>
              </a:rPr>
              <a:t>DNF</a:t>
            </a:r>
            <a:r>
              <a:rPr lang="ru-RU" sz="2000" dirty="0" smtClean="0">
                <a:solidFill>
                  <a:srgbClr val="3E6CA4"/>
                </a:solidFill>
              </a:rPr>
              <a:t>).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Спортсмен, имеющий</a:t>
            </a:r>
            <a:r>
              <a:rPr lang="en-US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 DNF </a:t>
            </a:r>
            <a:r>
              <a:rPr lang="ru-RU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в любом квалификационном круге, против которого были нарушены правила бега и другой получил за это </a:t>
            </a:r>
            <a:r>
              <a:rPr lang="en-US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PEN</a:t>
            </a:r>
            <a:r>
              <a:rPr lang="ru-RU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,</a:t>
            </a:r>
            <a:r>
              <a:rPr lang="en-US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altLang="ko-K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может быть выведен главным судьей в следующий круг, если это предусмотрено квалификационным расписанием. </a:t>
            </a:r>
            <a:r>
              <a:rPr lang="ru-RU" altLang="ko-KR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Это относится и не к основным частям программы (финал В, ранговая, утешительная </a:t>
            </a:r>
            <a:r>
              <a:rPr lang="ru-RU" altLang="ko-KR" sz="1600" smtClean="0">
                <a:solidFill>
                  <a:srgbClr val="FF0000"/>
                </a:solidFill>
                <a:ea typeface="Times New Roman" panose="02020603050405020304" pitchFamily="18" charset="0"/>
              </a:rPr>
              <a:t>и «все финалы»). </a:t>
            </a:r>
            <a:endParaRPr lang="ru-RU" altLang="ko-KR" sz="16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E6CA4"/>
                </a:solidFill>
              </a:rPr>
              <a:t>Также </a:t>
            </a:r>
            <a:r>
              <a:rPr lang="ru-RU" sz="2000" dirty="0">
                <a:solidFill>
                  <a:srgbClr val="3E6CA4"/>
                </a:solidFill>
              </a:rPr>
              <a:t>к повторному старту не будет допущен спортсмен, экипировка или инвентарь которого не соответствует требованиям Правил. Результатом спортсмена, не допущенного к повторному старту будет «не финишировал» (статус </a:t>
            </a:r>
            <a:r>
              <a:rPr lang="en-US" sz="2000" dirty="0">
                <a:solidFill>
                  <a:srgbClr val="3E6CA4"/>
                </a:solidFill>
              </a:rPr>
              <a:t>DNF</a:t>
            </a:r>
            <a:r>
              <a:rPr lang="ru-RU" sz="2000" dirty="0">
                <a:solidFill>
                  <a:srgbClr val="3E6CA4"/>
                </a:solidFill>
              </a:rPr>
              <a:t>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1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956" y="2277107"/>
            <a:ext cx="5443267" cy="208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i="1" spc="-300" dirty="0" smtClean="0">
                <a:solidFill>
                  <a:schemeClr val="accent1"/>
                </a:solidFill>
                <a:latin typeface="Montserrat ExtraBold" charset="0"/>
                <a:ea typeface="Montserrat ExtraBold" charset="0"/>
                <a:cs typeface="Montserrat ExtraBold" charset="0"/>
              </a:rPr>
              <a:t>СПАСИБО </a:t>
            </a:r>
            <a:r>
              <a:rPr lang="ru-RU" sz="4800" i="1" spc="-300" dirty="0">
                <a:solidFill>
                  <a:schemeClr val="accent1"/>
                </a:solidFill>
                <a:latin typeface="Montserrat ExtraBold" charset="0"/>
                <a:ea typeface="Montserrat ExtraBold" charset="0"/>
                <a:cs typeface="Montserrat ExtraBold" charset="0"/>
              </a:rPr>
              <a:t/>
            </a:r>
            <a:br>
              <a:rPr lang="ru-RU" sz="4800" i="1" spc="-300" dirty="0">
                <a:solidFill>
                  <a:schemeClr val="accent1"/>
                </a:solidFill>
                <a:latin typeface="Montserrat ExtraBold" charset="0"/>
                <a:ea typeface="Montserrat ExtraBold" charset="0"/>
                <a:cs typeface="Montserrat ExtraBold" charset="0"/>
              </a:rPr>
            </a:br>
            <a:r>
              <a:rPr lang="ru-RU" sz="4800" i="1" spc="-300" dirty="0">
                <a:solidFill>
                  <a:schemeClr val="accent1"/>
                </a:solidFill>
                <a:latin typeface="Montserrat ExtraBold" charset="0"/>
                <a:ea typeface="Montserrat ExtraBold" charset="0"/>
                <a:cs typeface="Montserrat ExtraBold" charset="0"/>
              </a:rPr>
              <a:t>ЗА </a:t>
            </a:r>
            <a:r>
              <a:rPr lang="en-US" sz="4800" i="1" spc="-300" dirty="0">
                <a:solidFill>
                  <a:schemeClr val="accent1"/>
                </a:solidFill>
                <a:latin typeface="Montserrat ExtraBold" charset="0"/>
                <a:ea typeface="Montserrat ExtraBold" charset="0"/>
                <a:cs typeface="Montserrat ExtraBold" charset="0"/>
              </a:rPr>
              <a:t>  </a:t>
            </a:r>
            <a:r>
              <a:rPr lang="ru-RU" sz="4800" i="1" spc="-300" dirty="0" smtClean="0">
                <a:solidFill>
                  <a:schemeClr val="accent1"/>
                </a:solidFill>
                <a:latin typeface="Montserrat ExtraBold" charset="0"/>
                <a:ea typeface="Montserrat ExtraBold" charset="0"/>
                <a:cs typeface="Montserrat ExtraBold" charset="0"/>
              </a:rPr>
              <a:t>ВНИМАНИЕ !!!</a:t>
            </a:r>
            <a:endParaRPr lang="en-US" sz="4800" i="1" spc="-300" dirty="0">
              <a:solidFill>
                <a:schemeClr val="accent1"/>
              </a:solidFill>
              <a:latin typeface="Montserrat ExtraBold" charset="0"/>
              <a:ea typeface="Montserrat ExtraBold" charset="0"/>
              <a:cs typeface="Montserrat ExtraBold" charset="0"/>
            </a:endParaRPr>
          </a:p>
        </p:txBody>
      </p:sp>
      <p:pic>
        <p:nvPicPr>
          <p:cNvPr id="5" name="Содержимое 3" descr="Читающий_челов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082" y="1376748"/>
            <a:ext cx="6064371" cy="4558399"/>
          </a:xfrm>
          <a:prstGeom prst="rect">
            <a:avLst/>
          </a:prstGeom>
        </p:spPr>
      </p:pic>
      <p:pic>
        <p:nvPicPr>
          <p:cNvPr id="6" name="Рисунок 5" descr="russkat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9449" y="3181280"/>
            <a:ext cx="635599" cy="2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368287" y="2583478"/>
            <a:ext cx="1268085" cy="4098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E6CA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endParaRPr lang="en-US" sz="4800" spc="-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charset="0"/>
              <a:ea typeface="Montserrat ExtraBold" charset="0"/>
              <a:cs typeface="Montserrat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26" y="279407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Формат с ранговыми финалами №2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15043" y="1861386"/>
            <a:ext cx="73930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Хиты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468343" y="1494009"/>
            <a:ext cx="818958" cy="320202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088028" y="1771630"/>
            <a:ext cx="1163204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Четверть</a:t>
            </a:r>
          </a:p>
          <a:p>
            <a:r>
              <a:rPr lang="ru-RU" dirty="0" smtClean="0"/>
              <a:t>финалы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63167" y="1494009"/>
            <a:ext cx="952644" cy="225839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843134" y="1793946"/>
            <a:ext cx="105990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Полу</a:t>
            </a:r>
          </a:p>
          <a:p>
            <a:r>
              <a:rPr lang="ru-RU" dirty="0" smtClean="0"/>
              <a:t>финалы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896720" y="1453528"/>
            <a:ext cx="934754" cy="165770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531546" y="1435111"/>
            <a:ext cx="87876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Финал</a:t>
            </a:r>
            <a:endParaRPr lang="de-DE" dirty="0" smtClean="0"/>
          </a:p>
          <a:p>
            <a:pPr algn="ctr"/>
            <a:r>
              <a:rPr lang="de-DE" dirty="0"/>
              <a:t>A</a:t>
            </a:r>
          </a:p>
        </p:txBody>
      </p:sp>
      <p:sp>
        <p:nvSpPr>
          <p:cNvPr id="11" name="Rechteck 10"/>
          <p:cNvSpPr/>
          <p:nvPr/>
        </p:nvSpPr>
        <p:spPr>
          <a:xfrm>
            <a:off x="9565748" y="1455247"/>
            <a:ext cx="810365" cy="89922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9560637" y="2518253"/>
            <a:ext cx="87876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Финал</a:t>
            </a:r>
            <a:endParaRPr lang="de-DE" dirty="0" smtClean="0"/>
          </a:p>
          <a:p>
            <a:pPr algn="ctr"/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9580053" y="2450730"/>
            <a:ext cx="810365" cy="89922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7161065" y="2175716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8845768" y="1470808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8850169" y="2507781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574352" y="4750616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RF3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3458114" y="4740321"/>
            <a:ext cx="853161" cy="171341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4332555" y="2203582"/>
            <a:ext cx="1794100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780207" y="1861386"/>
            <a:ext cx="86087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Предв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1801378" y="1494009"/>
            <a:ext cx="818958" cy="497712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2684322" y="2886434"/>
            <a:ext cx="747611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2655426" y="5367693"/>
            <a:ext cx="776508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1"/>
          <p:cNvSpPr txBox="1"/>
          <p:nvPr/>
        </p:nvSpPr>
        <p:spPr>
          <a:xfrm>
            <a:off x="504226" y="3048739"/>
            <a:ext cx="1398460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500 метров</a:t>
            </a:r>
            <a:endParaRPr lang="de-DE" dirty="0"/>
          </a:p>
        </p:txBody>
      </p:sp>
      <p:sp>
        <p:nvSpPr>
          <p:cNvPr id="28" name="Textfeld 21"/>
          <p:cNvSpPr txBox="1"/>
          <p:nvPr/>
        </p:nvSpPr>
        <p:spPr>
          <a:xfrm>
            <a:off x="6079451" y="1058653"/>
            <a:ext cx="18950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Основная часть</a:t>
            </a:r>
            <a:endParaRPr lang="de-DE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3460764" y="5992480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467893" y="5541886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16"/>
          <p:cNvSpPr txBox="1"/>
          <p:nvPr/>
        </p:nvSpPr>
        <p:spPr>
          <a:xfrm>
            <a:off x="3584132" y="5167530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RF4</a:t>
            </a:r>
            <a:endParaRPr lang="de-DE" dirty="0"/>
          </a:p>
        </p:txBody>
      </p:sp>
      <p:sp>
        <p:nvSpPr>
          <p:cNvPr id="38" name="Textfeld 16"/>
          <p:cNvSpPr txBox="1"/>
          <p:nvPr/>
        </p:nvSpPr>
        <p:spPr>
          <a:xfrm>
            <a:off x="3553610" y="5567618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RF5</a:t>
            </a:r>
            <a:endParaRPr lang="de-DE" dirty="0"/>
          </a:p>
        </p:txBody>
      </p:sp>
      <p:sp>
        <p:nvSpPr>
          <p:cNvPr id="39" name="Textfeld 16"/>
          <p:cNvSpPr txBox="1"/>
          <p:nvPr/>
        </p:nvSpPr>
        <p:spPr>
          <a:xfrm>
            <a:off x="3553609" y="5992480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RF6</a:t>
            </a:r>
            <a:endParaRPr lang="de-DE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178275" y="4249050"/>
            <a:ext cx="922427" cy="15451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477673" y="5122933"/>
            <a:ext cx="833602" cy="306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318052" y="380909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RF1</a:t>
            </a:r>
            <a:endParaRPr lang="de-DE" dirty="0"/>
          </a:p>
        </p:txBody>
      </p:sp>
      <p:sp>
        <p:nvSpPr>
          <p:cNvPr id="40" name="Textfeld 16"/>
          <p:cNvSpPr txBox="1"/>
          <p:nvPr/>
        </p:nvSpPr>
        <p:spPr>
          <a:xfrm>
            <a:off x="6318051" y="4295599"/>
            <a:ext cx="62068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RF2</a:t>
            </a:r>
            <a:endParaRPr lang="de-DE" dirty="0"/>
          </a:p>
        </p:txBody>
      </p:sp>
      <p:sp>
        <p:nvSpPr>
          <p:cNvPr id="41" name="Pfeil nach rechts 23"/>
          <p:cNvSpPr/>
          <p:nvPr/>
        </p:nvSpPr>
        <p:spPr>
          <a:xfrm>
            <a:off x="4323425" y="3962574"/>
            <a:ext cx="1756025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17"/>
          <p:cNvSpPr/>
          <p:nvPr/>
        </p:nvSpPr>
        <p:spPr>
          <a:xfrm>
            <a:off x="6163167" y="3795414"/>
            <a:ext cx="952644" cy="9006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7115810" y="5167530"/>
            <a:ext cx="5131842" cy="14230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1"/>
                </a:solidFill>
              </a:rPr>
              <a:t>Когда в день по дистанции и ранговые проводим сразу после одного из </a:t>
            </a:r>
            <a:r>
              <a:rPr lang="ru-RU" sz="2000" dirty="0" err="1" smtClean="0">
                <a:solidFill>
                  <a:schemeClr val="accent1"/>
                </a:solidFill>
              </a:rPr>
              <a:t>квалкругов</a:t>
            </a:r>
            <a:r>
              <a:rPr lang="ru-RU" sz="2000" dirty="0" smtClean="0">
                <a:solidFill>
                  <a:schemeClr val="accent1"/>
                </a:solidFill>
              </a:rPr>
              <a:t>. Для дисциплин «многоборье», «троеборье».</a:t>
            </a:r>
            <a:endParaRPr lang="de-D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8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26" y="279407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Формат с утешительными забегами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63270" y="1832675"/>
            <a:ext cx="73930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Хиты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068658" y="1614863"/>
            <a:ext cx="818958" cy="367588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471153" y="1832675"/>
            <a:ext cx="1163204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Четверть</a:t>
            </a:r>
          </a:p>
          <a:p>
            <a:r>
              <a:rPr lang="ru-RU" dirty="0" smtClean="0"/>
              <a:t>финалы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561072" y="1614863"/>
            <a:ext cx="952644" cy="38365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105379" y="1850573"/>
            <a:ext cx="105990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Полу</a:t>
            </a:r>
          </a:p>
          <a:p>
            <a:r>
              <a:rPr lang="ru-RU" dirty="0" smtClean="0"/>
              <a:t>финалы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158398" y="1620331"/>
            <a:ext cx="934754" cy="20513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789987" y="1746905"/>
            <a:ext cx="87876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Финал</a:t>
            </a:r>
            <a:endParaRPr lang="de-DE" dirty="0" smtClean="0"/>
          </a:p>
          <a:p>
            <a:pPr algn="ctr"/>
            <a:r>
              <a:rPr lang="de-DE" dirty="0"/>
              <a:t>A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829947" y="1656383"/>
            <a:ext cx="810365" cy="89922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0789987" y="2847428"/>
            <a:ext cx="87876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Финал</a:t>
            </a:r>
            <a:endParaRPr lang="de-DE" dirty="0" smtClean="0"/>
          </a:p>
          <a:p>
            <a:pPr algn="ctr"/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0829947" y="2773328"/>
            <a:ext cx="810365" cy="89922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8533696" y="2170792"/>
            <a:ext cx="625853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10107153" y="1788574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10092056" y="2895580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524447" y="3900863"/>
            <a:ext cx="264830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Утешительные забеги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4509322" y="4270195"/>
            <a:ext cx="685194" cy="20513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6927368" y="4350248"/>
            <a:ext cx="621447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3905108" y="4401624"/>
            <a:ext cx="581526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3887616" y="2170792"/>
            <a:ext cx="3593456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491773" y="1821629"/>
            <a:ext cx="86087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Предв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1491773" y="1614863"/>
            <a:ext cx="818958" cy="476084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2317732" y="3034079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2317732" y="5583842"/>
            <a:ext cx="2168902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1"/>
          <p:cNvSpPr txBox="1"/>
          <p:nvPr/>
        </p:nvSpPr>
        <p:spPr>
          <a:xfrm>
            <a:off x="547756" y="2847428"/>
            <a:ext cx="949619" cy="92333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500 </a:t>
            </a:r>
            <a:endParaRPr lang="en-US" dirty="0" smtClean="0"/>
          </a:p>
          <a:p>
            <a:r>
              <a:rPr lang="ru-RU" dirty="0" smtClean="0"/>
              <a:t>метров</a:t>
            </a:r>
            <a:endParaRPr lang="de-DE" dirty="0"/>
          </a:p>
        </p:txBody>
      </p:sp>
      <p:sp>
        <p:nvSpPr>
          <p:cNvPr id="27" name="Textfeld 21"/>
          <p:cNvSpPr txBox="1"/>
          <p:nvPr/>
        </p:nvSpPr>
        <p:spPr>
          <a:xfrm>
            <a:off x="1791302" y="1114102"/>
            <a:ext cx="176772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Квалификация</a:t>
            </a:r>
            <a:endParaRPr lang="de-DE" dirty="0"/>
          </a:p>
        </p:txBody>
      </p:sp>
      <p:sp>
        <p:nvSpPr>
          <p:cNvPr id="28" name="Textfeld 21"/>
          <p:cNvSpPr txBox="1"/>
          <p:nvPr/>
        </p:nvSpPr>
        <p:spPr>
          <a:xfrm>
            <a:off x="7394856" y="1155466"/>
            <a:ext cx="18950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Основная часть</a:t>
            </a:r>
            <a:endParaRPr lang="de-DE" dirty="0"/>
          </a:p>
        </p:txBody>
      </p:sp>
      <p:sp>
        <p:nvSpPr>
          <p:cNvPr id="29" name="Textfeld 16"/>
          <p:cNvSpPr txBox="1"/>
          <p:nvPr/>
        </p:nvSpPr>
        <p:spPr>
          <a:xfrm>
            <a:off x="4486634" y="5029844"/>
            <a:ext cx="73930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Хиты</a:t>
            </a:r>
          </a:p>
        </p:txBody>
      </p:sp>
      <p:sp>
        <p:nvSpPr>
          <p:cNvPr id="30" name="Rechteck 17"/>
          <p:cNvSpPr/>
          <p:nvPr/>
        </p:nvSpPr>
        <p:spPr>
          <a:xfrm>
            <a:off x="5393538" y="4265076"/>
            <a:ext cx="685194" cy="149736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17"/>
          <p:cNvSpPr/>
          <p:nvPr/>
        </p:nvSpPr>
        <p:spPr>
          <a:xfrm>
            <a:off x="6226352" y="4265077"/>
            <a:ext cx="685194" cy="7647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16"/>
          <p:cNvSpPr txBox="1"/>
          <p:nvPr/>
        </p:nvSpPr>
        <p:spPr>
          <a:xfrm>
            <a:off x="5486975" y="4656949"/>
            <a:ext cx="50526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1/4</a:t>
            </a:r>
          </a:p>
        </p:txBody>
      </p:sp>
      <p:sp>
        <p:nvSpPr>
          <p:cNvPr id="33" name="Textfeld 16"/>
          <p:cNvSpPr txBox="1"/>
          <p:nvPr/>
        </p:nvSpPr>
        <p:spPr>
          <a:xfrm>
            <a:off x="6314634" y="4440596"/>
            <a:ext cx="50526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1/2</a:t>
            </a: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7115810" y="5167530"/>
            <a:ext cx="5131842" cy="14230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>
          <a:xfrm>
            <a:off x="8846622" y="5789484"/>
            <a:ext cx="3092115" cy="4785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1"/>
                </a:solidFill>
              </a:rPr>
              <a:t>Проводим только ЭКР.</a:t>
            </a:r>
            <a:endParaRPr lang="de-D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5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03" y="148925"/>
            <a:ext cx="9816861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Формат «Все финалы»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43480" y="2022168"/>
            <a:ext cx="881588" cy="116955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Хиты</a:t>
            </a:r>
          </a:p>
          <a:p>
            <a:r>
              <a:rPr lang="ru-RU" sz="1400" dirty="0" smtClean="0"/>
              <a:t>1 группа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40 чел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3068658" y="1614864"/>
            <a:ext cx="818958" cy="2286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977411" y="1601237"/>
            <a:ext cx="810365" cy="474100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977411" y="1604045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А</a:t>
            </a:r>
            <a:endParaRPr lang="de-DE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5541773" y="1715674"/>
            <a:ext cx="747225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075658" y="4000605"/>
            <a:ext cx="811957" cy="237510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3910638" y="3085698"/>
            <a:ext cx="734905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3895590" y="1788574"/>
            <a:ext cx="749953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474251" y="3622126"/>
            <a:ext cx="880690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Предв</a:t>
            </a:r>
            <a:endParaRPr lang="en-US" dirty="0" smtClean="0"/>
          </a:p>
          <a:p>
            <a:r>
              <a:rPr lang="en-US" dirty="0" smtClean="0"/>
              <a:t>80 </a:t>
            </a:r>
            <a:r>
              <a:rPr lang="ru-RU" dirty="0" smtClean="0"/>
              <a:t>чел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1491773" y="1614863"/>
            <a:ext cx="818958" cy="476084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2317732" y="2442356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2317731" y="4845954"/>
            <a:ext cx="750926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1"/>
          <p:cNvSpPr txBox="1"/>
          <p:nvPr/>
        </p:nvSpPr>
        <p:spPr>
          <a:xfrm>
            <a:off x="407778" y="2880588"/>
            <a:ext cx="949619" cy="92333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500 </a:t>
            </a:r>
            <a:endParaRPr lang="en-US" dirty="0" smtClean="0"/>
          </a:p>
          <a:p>
            <a:r>
              <a:rPr lang="ru-RU" dirty="0" smtClean="0"/>
              <a:t>метров</a:t>
            </a:r>
            <a:endParaRPr lang="de-DE" dirty="0"/>
          </a:p>
        </p:txBody>
      </p:sp>
      <p:sp>
        <p:nvSpPr>
          <p:cNvPr id="30" name="Rechteck 17"/>
          <p:cNvSpPr/>
          <p:nvPr/>
        </p:nvSpPr>
        <p:spPr>
          <a:xfrm>
            <a:off x="4660185" y="1601237"/>
            <a:ext cx="826789" cy="11720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17"/>
          <p:cNvSpPr/>
          <p:nvPr/>
        </p:nvSpPr>
        <p:spPr>
          <a:xfrm>
            <a:off x="6314630" y="2781782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16"/>
          <p:cNvSpPr txBox="1"/>
          <p:nvPr/>
        </p:nvSpPr>
        <p:spPr>
          <a:xfrm>
            <a:off x="4634001" y="1753492"/>
            <a:ext cx="881587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1/4</a:t>
            </a:r>
          </a:p>
          <a:p>
            <a:pPr algn="ctr"/>
            <a:r>
              <a:rPr lang="ru-RU" sz="1400" dirty="0"/>
              <a:t>1</a:t>
            </a:r>
            <a:r>
              <a:rPr lang="ru-RU" sz="1400" dirty="0" smtClean="0"/>
              <a:t> группа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/>
              <a:t> </a:t>
            </a:r>
            <a:r>
              <a:rPr lang="ru-RU" sz="1400" dirty="0" smtClean="0"/>
              <a:t>20 чел</a:t>
            </a:r>
          </a:p>
        </p:txBody>
      </p:sp>
      <p:sp>
        <p:nvSpPr>
          <p:cNvPr id="34" name="Pfeil nach rechts 18"/>
          <p:cNvSpPr/>
          <p:nvPr/>
        </p:nvSpPr>
        <p:spPr>
          <a:xfrm>
            <a:off x="3900879" y="4331091"/>
            <a:ext cx="734905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18"/>
          <p:cNvSpPr/>
          <p:nvPr/>
        </p:nvSpPr>
        <p:spPr>
          <a:xfrm>
            <a:off x="3917637" y="5487431"/>
            <a:ext cx="734905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17"/>
          <p:cNvSpPr/>
          <p:nvPr/>
        </p:nvSpPr>
        <p:spPr>
          <a:xfrm>
            <a:off x="4661401" y="2817964"/>
            <a:ext cx="826789" cy="108549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17"/>
          <p:cNvSpPr/>
          <p:nvPr/>
        </p:nvSpPr>
        <p:spPr>
          <a:xfrm>
            <a:off x="4647287" y="3975533"/>
            <a:ext cx="826789" cy="11720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17"/>
          <p:cNvSpPr/>
          <p:nvPr/>
        </p:nvSpPr>
        <p:spPr>
          <a:xfrm>
            <a:off x="4649469" y="5203616"/>
            <a:ext cx="826789" cy="11720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"/>
          <p:cNvSpPr txBox="1"/>
          <p:nvPr/>
        </p:nvSpPr>
        <p:spPr>
          <a:xfrm>
            <a:off x="3067242" y="4780276"/>
            <a:ext cx="881588" cy="116955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Хиты</a:t>
            </a:r>
          </a:p>
          <a:p>
            <a:r>
              <a:rPr lang="ru-RU" sz="1400" dirty="0" smtClean="0"/>
              <a:t>2 группа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40 чел</a:t>
            </a:r>
            <a:endParaRPr lang="de-DE" sz="1400" dirty="0"/>
          </a:p>
        </p:txBody>
      </p:sp>
      <p:sp>
        <p:nvSpPr>
          <p:cNvPr id="40" name="Textfeld 16"/>
          <p:cNvSpPr txBox="1"/>
          <p:nvPr/>
        </p:nvSpPr>
        <p:spPr>
          <a:xfrm>
            <a:off x="4624386" y="2903857"/>
            <a:ext cx="881587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1/4</a:t>
            </a:r>
          </a:p>
          <a:p>
            <a:pPr algn="ctr"/>
            <a:r>
              <a:rPr lang="ru-RU" sz="1400" dirty="0"/>
              <a:t>2</a:t>
            </a:r>
            <a:r>
              <a:rPr lang="ru-RU" sz="1400" dirty="0" smtClean="0"/>
              <a:t> группа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20 чел</a:t>
            </a:r>
          </a:p>
        </p:txBody>
      </p:sp>
      <p:sp>
        <p:nvSpPr>
          <p:cNvPr id="41" name="Textfeld 16"/>
          <p:cNvSpPr txBox="1"/>
          <p:nvPr/>
        </p:nvSpPr>
        <p:spPr>
          <a:xfrm>
            <a:off x="4588146" y="4146432"/>
            <a:ext cx="881587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1/4</a:t>
            </a:r>
          </a:p>
          <a:p>
            <a:pPr algn="ctr"/>
            <a:r>
              <a:rPr lang="ru-RU" sz="1400" dirty="0"/>
              <a:t>3</a:t>
            </a:r>
            <a:r>
              <a:rPr lang="ru-RU" sz="1400" dirty="0" smtClean="0"/>
              <a:t> группа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20 чел</a:t>
            </a:r>
          </a:p>
        </p:txBody>
      </p:sp>
      <p:sp>
        <p:nvSpPr>
          <p:cNvPr id="42" name="Textfeld 16"/>
          <p:cNvSpPr txBox="1"/>
          <p:nvPr/>
        </p:nvSpPr>
        <p:spPr>
          <a:xfrm>
            <a:off x="4616011" y="5319973"/>
            <a:ext cx="881587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1/4</a:t>
            </a:r>
          </a:p>
          <a:p>
            <a:pPr algn="ctr"/>
            <a:r>
              <a:rPr lang="ru-RU" sz="1400" dirty="0"/>
              <a:t>4</a:t>
            </a:r>
            <a:r>
              <a:rPr lang="ru-RU" sz="1400" dirty="0" smtClean="0"/>
              <a:t> группа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20 чел</a:t>
            </a:r>
          </a:p>
        </p:txBody>
      </p:sp>
      <p:sp>
        <p:nvSpPr>
          <p:cNvPr id="43" name="Rechteck 17"/>
          <p:cNvSpPr/>
          <p:nvPr/>
        </p:nvSpPr>
        <p:spPr>
          <a:xfrm>
            <a:off x="6314631" y="3373905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17"/>
          <p:cNvSpPr/>
          <p:nvPr/>
        </p:nvSpPr>
        <p:spPr>
          <a:xfrm>
            <a:off x="6314632" y="3975533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17"/>
          <p:cNvSpPr/>
          <p:nvPr/>
        </p:nvSpPr>
        <p:spPr>
          <a:xfrm>
            <a:off x="6314633" y="4577161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17"/>
          <p:cNvSpPr/>
          <p:nvPr/>
        </p:nvSpPr>
        <p:spPr>
          <a:xfrm>
            <a:off x="6314634" y="5188156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17"/>
          <p:cNvSpPr/>
          <p:nvPr/>
        </p:nvSpPr>
        <p:spPr>
          <a:xfrm>
            <a:off x="6314634" y="5786766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17"/>
          <p:cNvSpPr/>
          <p:nvPr/>
        </p:nvSpPr>
        <p:spPr>
          <a:xfrm>
            <a:off x="6303766" y="2193399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17"/>
          <p:cNvSpPr/>
          <p:nvPr/>
        </p:nvSpPr>
        <p:spPr>
          <a:xfrm>
            <a:off x="6306769" y="1621471"/>
            <a:ext cx="811859" cy="5554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rechts 13"/>
          <p:cNvSpPr/>
          <p:nvPr/>
        </p:nvSpPr>
        <p:spPr>
          <a:xfrm>
            <a:off x="5531177" y="2287602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rechts 13"/>
          <p:cNvSpPr/>
          <p:nvPr/>
        </p:nvSpPr>
        <p:spPr>
          <a:xfrm>
            <a:off x="5522446" y="2902165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13"/>
          <p:cNvSpPr/>
          <p:nvPr/>
        </p:nvSpPr>
        <p:spPr>
          <a:xfrm>
            <a:off x="5531071" y="3467423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Pfeil nach rechts 13"/>
          <p:cNvSpPr/>
          <p:nvPr/>
        </p:nvSpPr>
        <p:spPr>
          <a:xfrm>
            <a:off x="5522445" y="4082698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Pfeil nach rechts 13"/>
          <p:cNvSpPr/>
          <p:nvPr/>
        </p:nvSpPr>
        <p:spPr>
          <a:xfrm>
            <a:off x="5522444" y="4652891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rechts 13"/>
          <p:cNvSpPr/>
          <p:nvPr/>
        </p:nvSpPr>
        <p:spPr>
          <a:xfrm>
            <a:off x="5522443" y="5282359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rechts 13"/>
          <p:cNvSpPr/>
          <p:nvPr/>
        </p:nvSpPr>
        <p:spPr>
          <a:xfrm>
            <a:off x="5518377" y="5923760"/>
            <a:ext cx="757927" cy="36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977411" y="1881044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959640" y="3975533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959640" y="4266231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959640" y="4577161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977411" y="4881119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977411" y="5203616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959640" y="5496543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977411" y="5801629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977411" y="6045054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977411" y="2176944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977411" y="2442356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977411" y="2781782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977411" y="3085698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977411" y="3394519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977411" y="3709844"/>
            <a:ext cx="828136" cy="0"/>
          </a:xfrm>
          <a:prstGeom prst="line">
            <a:avLst/>
          </a:prstGeom>
          <a:ln w="28575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feil nach rechts 23"/>
          <p:cNvSpPr/>
          <p:nvPr/>
        </p:nvSpPr>
        <p:spPr>
          <a:xfrm>
            <a:off x="7185630" y="3725591"/>
            <a:ext cx="714869" cy="550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6"/>
          <p:cNvSpPr txBox="1"/>
          <p:nvPr/>
        </p:nvSpPr>
        <p:spPr>
          <a:xfrm>
            <a:off x="6268901" y="1629175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/>
              <a:t>1</a:t>
            </a:r>
            <a:r>
              <a:rPr lang="ru-RU" sz="1400" dirty="0" smtClean="0"/>
              <a:t> группа</a:t>
            </a:r>
          </a:p>
        </p:txBody>
      </p:sp>
      <p:sp>
        <p:nvSpPr>
          <p:cNvPr id="75" name="Textfeld 16"/>
          <p:cNvSpPr txBox="1"/>
          <p:nvPr/>
        </p:nvSpPr>
        <p:spPr>
          <a:xfrm>
            <a:off x="6270118" y="2209673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2 группа</a:t>
            </a:r>
          </a:p>
        </p:txBody>
      </p:sp>
      <p:sp>
        <p:nvSpPr>
          <p:cNvPr id="76" name="Textfeld 16"/>
          <p:cNvSpPr txBox="1"/>
          <p:nvPr/>
        </p:nvSpPr>
        <p:spPr>
          <a:xfrm>
            <a:off x="6261391" y="2785260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3 группа</a:t>
            </a:r>
          </a:p>
        </p:txBody>
      </p:sp>
      <p:sp>
        <p:nvSpPr>
          <p:cNvPr id="77" name="Textfeld 16"/>
          <p:cNvSpPr txBox="1"/>
          <p:nvPr/>
        </p:nvSpPr>
        <p:spPr>
          <a:xfrm>
            <a:off x="6256550" y="3394754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4 группа</a:t>
            </a:r>
          </a:p>
        </p:txBody>
      </p:sp>
      <p:sp>
        <p:nvSpPr>
          <p:cNvPr id="78" name="Textfeld 16"/>
          <p:cNvSpPr txBox="1"/>
          <p:nvPr/>
        </p:nvSpPr>
        <p:spPr>
          <a:xfrm>
            <a:off x="6246683" y="4005052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5 группа</a:t>
            </a:r>
          </a:p>
        </p:txBody>
      </p:sp>
      <p:sp>
        <p:nvSpPr>
          <p:cNvPr id="79" name="Textfeld 16"/>
          <p:cNvSpPr txBox="1"/>
          <p:nvPr/>
        </p:nvSpPr>
        <p:spPr>
          <a:xfrm>
            <a:off x="6285307" y="4596296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6 группа</a:t>
            </a:r>
          </a:p>
        </p:txBody>
      </p:sp>
      <p:sp>
        <p:nvSpPr>
          <p:cNvPr id="80" name="Textfeld 16"/>
          <p:cNvSpPr txBox="1"/>
          <p:nvPr/>
        </p:nvSpPr>
        <p:spPr>
          <a:xfrm>
            <a:off x="6266290" y="5204282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7 группа</a:t>
            </a:r>
          </a:p>
        </p:txBody>
      </p:sp>
      <p:sp>
        <p:nvSpPr>
          <p:cNvPr id="81" name="Textfeld 16"/>
          <p:cNvSpPr txBox="1"/>
          <p:nvPr/>
        </p:nvSpPr>
        <p:spPr>
          <a:xfrm>
            <a:off x="6261391" y="5787720"/>
            <a:ext cx="88158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1/2</a:t>
            </a:r>
          </a:p>
          <a:p>
            <a:pPr algn="ctr"/>
            <a:r>
              <a:rPr lang="ru-RU" sz="1400" dirty="0" smtClean="0"/>
              <a:t>8 группа</a:t>
            </a:r>
          </a:p>
        </p:txBody>
      </p:sp>
      <p:sp>
        <p:nvSpPr>
          <p:cNvPr id="82" name="Textfeld 11"/>
          <p:cNvSpPr txBox="1"/>
          <p:nvPr/>
        </p:nvSpPr>
        <p:spPr>
          <a:xfrm>
            <a:off x="7942674" y="2790437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</a:t>
            </a:r>
            <a:r>
              <a:rPr lang="en-US" sz="1200" dirty="0" smtClean="0"/>
              <a:t>5</a:t>
            </a:r>
            <a:endParaRPr lang="de-DE" sz="1200" dirty="0"/>
          </a:p>
        </p:txBody>
      </p:sp>
      <p:sp>
        <p:nvSpPr>
          <p:cNvPr id="83" name="Textfeld 11"/>
          <p:cNvSpPr txBox="1"/>
          <p:nvPr/>
        </p:nvSpPr>
        <p:spPr>
          <a:xfrm>
            <a:off x="7946294" y="3090420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</a:t>
            </a:r>
            <a:r>
              <a:rPr lang="en-US" sz="1200" dirty="0" smtClean="0"/>
              <a:t>6</a:t>
            </a:r>
            <a:endParaRPr lang="de-DE" sz="1200" dirty="0"/>
          </a:p>
        </p:txBody>
      </p:sp>
      <p:sp>
        <p:nvSpPr>
          <p:cNvPr id="84" name="Textfeld 11"/>
          <p:cNvSpPr txBox="1"/>
          <p:nvPr/>
        </p:nvSpPr>
        <p:spPr>
          <a:xfrm>
            <a:off x="7951037" y="3432497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</a:t>
            </a:r>
            <a:r>
              <a:rPr lang="en-US" sz="1200" dirty="0" smtClean="0"/>
              <a:t>7</a:t>
            </a:r>
            <a:endParaRPr lang="de-DE" sz="1200" dirty="0"/>
          </a:p>
        </p:txBody>
      </p:sp>
      <p:sp>
        <p:nvSpPr>
          <p:cNvPr id="86" name="Textfeld 11"/>
          <p:cNvSpPr txBox="1"/>
          <p:nvPr/>
        </p:nvSpPr>
        <p:spPr>
          <a:xfrm>
            <a:off x="7965500" y="3696780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</a:t>
            </a:r>
            <a:r>
              <a:rPr lang="en-US" sz="1200" dirty="0" smtClean="0"/>
              <a:t>8</a:t>
            </a:r>
            <a:endParaRPr lang="de-DE" sz="1200" dirty="0"/>
          </a:p>
        </p:txBody>
      </p:sp>
      <p:sp>
        <p:nvSpPr>
          <p:cNvPr id="87" name="Textfeld 11"/>
          <p:cNvSpPr txBox="1"/>
          <p:nvPr/>
        </p:nvSpPr>
        <p:spPr>
          <a:xfrm>
            <a:off x="7964133" y="3979041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</a:t>
            </a:r>
            <a:r>
              <a:rPr lang="en-US" sz="1200" dirty="0" smtClean="0"/>
              <a:t>9</a:t>
            </a:r>
            <a:endParaRPr lang="de-DE" sz="1200" dirty="0"/>
          </a:p>
        </p:txBody>
      </p:sp>
      <p:sp>
        <p:nvSpPr>
          <p:cNvPr id="88" name="Textfeld 11"/>
          <p:cNvSpPr txBox="1"/>
          <p:nvPr/>
        </p:nvSpPr>
        <p:spPr>
          <a:xfrm>
            <a:off x="7951503" y="4303767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10</a:t>
            </a:r>
            <a:endParaRPr lang="de-DE" sz="1200" dirty="0"/>
          </a:p>
        </p:txBody>
      </p:sp>
      <p:sp>
        <p:nvSpPr>
          <p:cNvPr id="89" name="Textfeld 11"/>
          <p:cNvSpPr txBox="1"/>
          <p:nvPr/>
        </p:nvSpPr>
        <p:spPr>
          <a:xfrm>
            <a:off x="7946294" y="4603514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11</a:t>
            </a:r>
            <a:endParaRPr lang="de-DE" sz="1200" dirty="0"/>
          </a:p>
        </p:txBody>
      </p:sp>
      <p:sp>
        <p:nvSpPr>
          <p:cNvPr id="90" name="Textfeld 11"/>
          <p:cNvSpPr txBox="1"/>
          <p:nvPr/>
        </p:nvSpPr>
        <p:spPr>
          <a:xfrm>
            <a:off x="7951503" y="4894818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12</a:t>
            </a:r>
            <a:endParaRPr lang="de-DE" sz="1200" dirty="0"/>
          </a:p>
        </p:txBody>
      </p:sp>
      <p:sp>
        <p:nvSpPr>
          <p:cNvPr id="91" name="Textfeld 11"/>
          <p:cNvSpPr txBox="1"/>
          <p:nvPr/>
        </p:nvSpPr>
        <p:spPr>
          <a:xfrm>
            <a:off x="7965500" y="5218332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13</a:t>
            </a:r>
            <a:endParaRPr lang="de-DE" sz="1200" dirty="0"/>
          </a:p>
        </p:txBody>
      </p:sp>
      <p:sp>
        <p:nvSpPr>
          <p:cNvPr id="92" name="Textfeld 11"/>
          <p:cNvSpPr txBox="1"/>
          <p:nvPr/>
        </p:nvSpPr>
        <p:spPr>
          <a:xfrm>
            <a:off x="7958394" y="5508489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14</a:t>
            </a:r>
            <a:endParaRPr lang="de-DE" sz="1200" dirty="0"/>
          </a:p>
        </p:txBody>
      </p:sp>
      <p:sp>
        <p:nvSpPr>
          <p:cNvPr id="93" name="Textfeld 11"/>
          <p:cNvSpPr txBox="1"/>
          <p:nvPr/>
        </p:nvSpPr>
        <p:spPr>
          <a:xfrm>
            <a:off x="7965500" y="5773026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15</a:t>
            </a:r>
            <a:endParaRPr lang="de-DE" sz="1200" dirty="0"/>
          </a:p>
        </p:txBody>
      </p:sp>
      <p:sp>
        <p:nvSpPr>
          <p:cNvPr id="94" name="Textfeld 11"/>
          <p:cNvSpPr txBox="1"/>
          <p:nvPr/>
        </p:nvSpPr>
        <p:spPr>
          <a:xfrm>
            <a:off x="7951503" y="6054996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</a:t>
            </a:r>
            <a:r>
              <a:rPr lang="en-US" sz="1200" dirty="0" smtClean="0"/>
              <a:t>16</a:t>
            </a:r>
            <a:endParaRPr lang="de-DE" sz="1200" dirty="0"/>
          </a:p>
        </p:txBody>
      </p:sp>
      <p:sp>
        <p:nvSpPr>
          <p:cNvPr id="95" name="Textfeld 11"/>
          <p:cNvSpPr txBox="1"/>
          <p:nvPr/>
        </p:nvSpPr>
        <p:spPr>
          <a:xfrm>
            <a:off x="7973017" y="1887085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В</a:t>
            </a:r>
            <a:endParaRPr lang="de-DE" sz="1200" dirty="0"/>
          </a:p>
        </p:txBody>
      </p:sp>
      <p:sp>
        <p:nvSpPr>
          <p:cNvPr id="96" name="Textfeld 11"/>
          <p:cNvSpPr txBox="1"/>
          <p:nvPr/>
        </p:nvSpPr>
        <p:spPr>
          <a:xfrm>
            <a:off x="7953832" y="2167781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С</a:t>
            </a:r>
            <a:endParaRPr lang="de-DE" sz="1200" dirty="0"/>
          </a:p>
        </p:txBody>
      </p:sp>
      <p:sp>
        <p:nvSpPr>
          <p:cNvPr id="97" name="Textfeld 11"/>
          <p:cNvSpPr txBox="1"/>
          <p:nvPr/>
        </p:nvSpPr>
        <p:spPr>
          <a:xfrm>
            <a:off x="7951975" y="2482757"/>
            <a:ext cx="828136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финал </a:t>
            </a:r>
            <a:r>
              <a:rPr lang="en-US" sz="1200" dirty="0" smtClean="0"/>
              <a:t>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63347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12283" y="1121434"/>
            <a:ext cx="10405573" cy="49084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E6CA4"/>
                </a:solidFill>
              </a:rPr>
              <a:t>По результатам проведения соревнований спортсменам/эстафетным командам за места на всех дистанциях и в многоборье (троеборье) присуждаются рейтинговые очки</a:t>
            </a:r>
            <a:r>
              <a:rPr lang="ru-RU" sz="2800" dirty="0" smtClean="0">
                <a:solidFill>
                  <a:srgbClr val="3E6CA4"/>
                </a:solidFill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rgbClr val="3E6CA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E6CA4"/>
                </a:solidFill>
              </a:rPr>
              <a:t>Временной (для составления первого круга)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E6CA4"/>
                </a:solidFill>
              </a:rPr>
              <a:t>Дистанционный (для составления первого круга или для отбора)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E6CA4"/>
                </a:solidFill>
              </a:rPr>
              <a:t>Общий в многоборье (для отбора и допуска на соревнования)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3E6CA4"/>
                </a:solidFill>
              </a:rPr>
              <a:t>Рейтинг эстафеты</a:t>
            </a:r>
          </a:p>
        </p:txBody>
      </p:sp>
    </p:spTree>
    <p:extLst>
      <p:ext uri="{BB962C8B-B14F-4D97-AF65-F5344CB8AC3E}">
        <p14:creationId xmlns:p14="http://schemas.microsoft.com/office/powerpoint/2010/main" val="15802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2286" y="99094"/>
            <a:ext cx="8127998" cy="582393"/>
          </a:xfrm>
        </p:spPr>
        <p:txBody>
          <a:bodyPr/>
          <a:lstStyle/>
          <a:p>
            <a:r>
              <a:rPr lang="ru-RU" dirty="0" smtClean="0"/>
              <a:t>Рейтинги - временной, дистанционный и общий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1774" y="630051"/>
            <a:ext cx="8128000" cy="9045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для составления первого квалификационного круга;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д</a:t>
            </a:r>
            <a:r>
              <a:rPr lang="ru-RU" dirty="0" smtClean="0">
                <a:solidFill>
                  <a:schemeClr val="tx2"/>
                </a:solidFill>
              </a:rPr>
              <a:t>ля допуска на соревнования;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64618"/>
              </p:ext>
            </p:extLst>
          </p:nvPr>
        </p:nvGraphicFramePr>
        <p:xfrm>
          <a:off x="981774" y="1534562"/>
          <a:ext cx="10515600" cy="2696190"/>
        </p:xfrm>
        <a:graphic>
          <a:graphicData uri="http://schemas.openxmlformats.org/drawingml/2006/table">
            <a:tbl>
              <a:tblPr/>
              <a:tblGrid>
                <a:gridCol w="339591"/>
                <a:gridCol w="1475463"/>
                <a:gridCol w="2634755"/>
                <a:gridCol w="726021"/>
                <a:gridCol w="2658175"/>
                <a:gridCol w="1534013"/>
                <a:gridCol w="573791"/>
                <a:gridCol w="573791"/>
              </a:tblGrid>
              <a:tr h="14827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Общероссийский временной рейтинг Союза конькобежцев России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Сезон 2021 - 2022 гг.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п.п.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Фамилия и имя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спортсмена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Субъект РФ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Результат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 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Соревнование,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 котором показан результат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Звание/разряд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согласно Классификации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26" marR="7026" marT="70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Милованов Сергей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2.10,051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Козлов Артём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край, 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2.11,035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Золотков Никита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край, 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2.11,274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Николаев Никита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2.11,413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Фомин Валерий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2.11,899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Николаев Даниил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2.12,080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4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Шевелев Максим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2.12,100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Топтыгин Николай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2.12,170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4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Москвичев Владимир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2.12,216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1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Топтыгин Дмитрий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2.12,270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ЭКР 4 этап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Гусев Илья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2.13,686</a:t>
                      </a: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ЧР (Коломна)</a:t>
                      </a:r>
                    </a:p>
                  </a:txBody>
                  <a:tcPr marL="7026" marR="7026" marT="7026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7026" marR="7026" marT="702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478858"/>
              </p:ext>
            </p:extLst>
          </p:nvPr>
        </p:nvGraphicFramePr>
        <p:xfrm>
          <a:off x="981774" y="4039465"/>
          <a:ext cx="9369924" cy="2620054"/>
        </p:xfrm>
        <a:graphic>
          <a:graphicData uri="http://schemas.openxmlformats.org/drawingml/2006/table">
            <a:tbl>
              <a:tblPr/>
              <a:tblGrid>
                <a:gridCol w="542959"/>
                <a:gridCol w="1846061"/>
                <a:gridCol w="2714795"/>
                <a:gridCol w="636038"/>
                <a:gridCol w="480907"/>
                <a:gridCol w="573985"/>
                <a:gridCol w="480907"/>
                <a:gridCol w="636038"/>
                <a:gridCol w="480907"/>
                <a:gridCol w="977327"/>
              </a:tblGrid>
              <a:tr h="23553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Рейтинг спортсменов для допуска к чемпионату России по шорт-треку, многоборье и смешанная эстафета (индивидуальная программа).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№ п.п.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Соревнования Кубка России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очков</a:t>
                      </a:r>
                      <a:b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лучших этапов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Фамилия, имя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этап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этап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 этап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очки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очки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очки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очки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90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Балбеков</a:t>
                      </a:r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Владимир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 ЭКМ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Ейбог Даниил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участник ЭКМ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Козлов Артём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 край, Ярославская область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Милованов Сергей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Золотков Никита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Краснодарский край, Ярославская область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Фомин Валерий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Мигунов Дмитрий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Симакин Алексей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Николаев Даниил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Николаев Никита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4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12283" y="1417638"/>
            <a:ext cx="10405573" cy="4741622"/>
          </a:xfrm>
        </p:spPr>
        <p:txBody>
          <a:bodyPr/>
          <a:lstStyle/>
          <a:p>
            <a:pPr lvl="0"/>
            <a:r>
              <a:rPr lang="ru-RU" sz="3200" dirty="0">
                <a:solidFill>
                  <a:srgbClr val="3E6CA4"/>
                </a:solidFill>
              </a:rPr>
              <a:t>В случае выявления факта некорректной разметки беговой дорожки после окончания соревнований, такие соревнования сохраняют статус официальных, но временные результаты спортсменов не учитываются при формировании временного рейтинга, присвоении спортивных разрядов и званий, а также регистрации рекордов России. </a:t>
            </a:r>
          </a:p>
          <a:p>
            <a:pPr lvl="0"/>
            <a:r>
              <a:rPr lang="ru-RU" sz="3200" dirty="0">
                <a:solidFill>
                  <a:srgbClr val="3E6CA4"/>
                </a:solidFill>
              </a:rPr>
              <a:t>Информацию о подобных соревнованиях ОСФ направляет в РСФ и </a:t>
            </a:r>
            <a:r>
              <a:rPr lang="ru-RU" sz="3200" dirty="0" err="1">
                <a:solidFill>
                  <a:srgbClr val="3E6CA4"/>
                </a:solidFill>
              </a:rPr>
              <a:t>Минспорт</a:t>
            </a:r>
            <a:r>
              <a:rPr lang="ru-RU" sz="3200" dirty="0">
                <a:solidFill>
                  <a:srgbClr val="3E6CA4"/>
                </a:solidFill>
              </a:rPr>
              <a:t> России.</a:t>
            </a:r>
          </a:p>
          <a:p>
            <a:endParaRPr lang="ru-RU" sz="2800" dirty="0">
              <a:solidFill>
                <a:srgbClr val="3E6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4B282E1-B3FE-4802-AEE9-A294C8C60907}" vid="{7DEF4558-70C6-49A9-906E-E755FC4331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СКР новый</Template>
  <TotalTime>3693</TotalTime>
  <Words>4337</Words>
  <Application>Microsoft Office PowerPoint</Application>
  <PresentationFormat>Широкоэкранный</PresentationFormat>
  <Paragraphs>1078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Montserrat ExtraBold</vt:lpstr>
      <vt:lpstr>Tahoma</vt:lpstr>
      <vt:lpstr>Times New Roman</vt:lpstr>
      <vt:lpstr>Wingdings</vt:lpstr>
      <vt:lpstr>Тема2</vt:lpstr>
      <vt:lpstr>ВСЕРОССИЙСКИЙ СЕМИНАР СПОРТИВНЫХ СУДЕЙ ПО КОНЬКОБЕЖНОМУ СПОРТУ (ШОРТ-ТРЕК)   ПРАВИЛА ПО ШОРТ-ТРЕКУ  в работе главного секретаря</vt:lpstr>
      <vt:lpstr>Форматы проведения соревнований </vt:lpstr>
      <vt:lpstr>Формат с ранговыми финалами №1 </vt:lpstr>
      <vt:lpstr>Формат с ранговыми финалами №2</vt:lpstr>
      <vt:lpstr>Формат с утешительными забегами</vt:lpstr>
      <vt:lpstr> Формат «Все финалы»</vt:lpstr>
      <vt:lpstr>РЕЙТИНГИ</vt:lpstr>
      <vt:lpstr>Рейтинги - временной, дистанционный и общий</vt:lpstr>
      <vt:lpstr>РЕЙТИНГИ</vt:lpstr>
      <vt:lpstr>Допуск к соревнованиям </vt:lpstr>
      <vt:lpstr>Заявки</vt:lpstr>
      <vt:lpstr>Заявки </vt:lpstr>
      <vt:lpstr>Заявки </vt:lpstr>
      <vt:lpstr>Заявки </vt:lpstr>
      <vt:lpstr>Технические правила проведения соревнований  </vt:lpstr>
      <vt:lpstr>Технические правила проведения соревнований</vt:lpstr>
      <vt:lpstr>Технические правила проведения соревнований</vt:lpstr>
      <vt:lpstr>Квалификационные таблицы – путь, по которому спортсмены выбывают или продвигаются в финалы А и В  </vt:lpstr>
      <vt:lpstr>Квалификационное расписание </vt:lpstr>
      <vt:lpstr>Квалификационное расписание на схеме 37 участников, 500 м</vt:lpstr>
      <vt:lpstr>Протоколы результатов,  очки, классификация</vt:lpstr>
      <vt:lpstr>Протоколы результатов,  очки, классификация</vt:lpstr>
      <vt:lpstr>Протокол результатов на дистанции</vt:lpstr>
      <vt:lpstr>Протоколы результатов,  очки, классификация</vt:lpstr>
      <vt:lpstr>Протоколы результатов,  очки, классификация</vt:lpstr>
      <vt:lpstr>Протоколы результатов,  очки, классификация</vt:lpstr>
      <vt:lpstr>Протоколы результатов,  очки, классификация</vt:lpstr>
      <vt:lpstr>Суперфинал</vt:lpstr>
      <vt:lpstr>Суперфинал в новом формате (пробный на ЭКР)</vt:lpstr>
      <vt:lpstr>Суперфинал в новом формате (пробный)</vt:lpstr>
      <vt:lpstr>Награждение</vt:lpstr>
      <vt:lpstr>Награждение пример финала А №1</vt:lpstr>
      <vt:lpstr>Награждение пример финала А №2</vt:lpstr>
      <vt:lpstr>Награждение</vt:lpstr>
      <vt:lpstr>Случаи DNF и NT в протоколах</vt:lpstr>
      <vt:lpstr>Случаи DNF и NT в протоколах</vt:lpstr>
      <vt:lpstr>Случаи DNF и NT в протоколах</vt:lpstr>
      <vt:lpstr>Случаи DNF и NT в протоколах</vt:lpstr>
      <vt:lpstr> СПАСИБО  ЗА   ВНИМАНИЕ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СЕМИНАР СПОРТИВНЫХ СУДЕЙ  ПО КОНЬКОБЕЖНОМУ СПОРТУ (ДИСЦИПЛИНА ШОРТ-ТРЕК)</dc:title>
  <dc:creator>User</dc:creator>
  <cp:lastModifiedBy>User</cp:lastModifiedBy>
  <cp:revision>215</cp:revision>
  <cp:lastPrinted>2022-09-18T07:30:24Z</cp:lastPrinted>
  <dcterms:created xsi:type="dcterms:W3CDTF">2021-09-11T08:19:04Z</dcterms:created>
  <dcterms:modified xsi:type="dcterms:W3CDTF">2023-10-05T13:47:31Z</dcterms:modified>
</cp:coreProperties>
</file>